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hewy"/>
      <p:regular r:id="rId19"/>
    </p:embeddedFont>
    <p:embeddedFont>
      <p:font typeface="Spicy Ric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icyRic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hewy-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1c09ea8e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1c09ea8e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1c09ea8e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1c09ea8e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1d21df8b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1d21df8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1c09ea8e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1c09ea8e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a3ffdfa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a3ffdfa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1a3ffdfa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1a3ffdfa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1a3ffdfa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1a3ffdfa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1a3ffdfa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1a3ffdfa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1a3ffdfa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a3ffdfa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1c09ea8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1c09ea8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1c09ea8e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1c09ea8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1a3ffdfa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1a3ffdfa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1.gif"/><Relationship Id="rId9" Type="http://schemas.openxmlformats.org/officeDocument/2006/relationships/image" Target="../media/image32.gif"/><Relationship Id="rId5" Type="http://schemas.openxmlformats.org/officeDocument/2006/relationships/image" Target="../media/image10.png"/><Relationship Id="rId6" Type="http://schemas.openxmlformats.org/officeDocument/2006/relationships/image" Target="../media/image27.gif"/><Relationship Id="rId7" Type="http://schemas.openxmlformats.org/officeDocument/2006/relationships/image" Target="../media/image24.gif"/><Relationship Id="rId8"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7.gif"/><Relationship Id="rId4" Type="http://schemas.openxmlformats.org/officeDocument/2006/relationships/image" Target="../media/image38.gif"/><Relationship Id="rId5"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who.int/news-room/fact-sheets/detail/rabies" TargetMode="External"/><Relationship Id="rId4" Type="http://schemas.openxmlformats.org/officeDocument/2006/relationships/hyperlink" Target="https://www.mayoclinic.org/diseases-conditions/rabies/symptoms-causes/syc-20351821" TargetMode="External"/><Relationship Id="rId9" Type="http://schemas.openxmlformats.org/officeDocument/2006/relationships/image" Target="../media/image41.gif"/><Relationship Id="rId5" Type="http://schemas.openxmlformats.org/officeDocument/2006/relationships/hyperlink" Target="https://www.nhs.uk/conditions/rabies/" TargetMode="External"/><Relationship Id="rId6" Type="http://schemas.openxmlformats.org/officeDocument/2006/relationships/hyperlink" Target="https://www.medonet.pl/zdrowie/zdrowie-dla-kazdego,wscieklizna-u-ludzi-i-zwierzat---objawy--leczenie,artykul,1644491.html" TargetMode="External"/><Relationship Id="rId7" Type="http://schemas.openxmlformats.org/officeDocument/2006/relationships/hyperlink" Target="https://www.hopkinsmedicine.org/health/conditions-and-diseases/animal-bites-and-rabies" TargetMode="External"/><Relationship Id="rId8" Type="http://schemas.openxmlformats.org/officeDocument/2006/relationships/hyperlink" Target="https://en.wikipedia.org/wiki/Rabi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4.gif"/><Relationship Id="rId4" Type="http://schemas.openxmlformats.org/officeDocument/2006/relationships/image" Target="../media/image43.gif"/><Relationship Id="rId5" Type="http://schemas.openxmlformats.org/officeDocument/2006/relationships/image" Target="../media/image3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jpg"/><Relationship Id="rId4" Type="http://schemas.openxmlformats.org/officeDocument/2006/relationships/image" Target="../media/image4.gif"/><Relationship Id="rId5" Type="http://schemas.openxmlformats.org/officeDocument/2006/relationships/image" Target="../media/image2.jpg"/><Relationship Id="rId6" Type="http://schemas.openxmlformats.org/officeDocument/2006/relationships/image" Target="../media/image25.png"/><Relationship Id="rId7" Type="http://schemas.openxmlformats.org/officeDocument/2006/relationships/hyperlink" Target="https://en.wikipedia.org/wiki/Rab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14.jpg"/><Relationship Id="rId6" Type="http://schemas.openxmlformats.org/officeDocument/2006/relationships/image" Target="../media/image29.jpg"/><Relationship Id="rId7" Type="http://schemas.openxmlformats.org/officeDocument/2006/relationships/image" Target="../media/image7.jpg"/><Relationship Id="rId8" Type="http://schemas.openxmlformats.org/officeDocument/2006/relationships/hyperlink" Target="https://www.medonet.pl/zdrowie/zdrowie-dla-kazdego,wscieklizna-u-ludzi-i-zwierzat---objawy--leczenie,artykul,1644491.html"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5.png"/><Relationship Id="rId5" Type="http://schemas.openxmlformats.org/officeDocument/2006/relationships/image" Target="../media/image34.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28.jpg"/><Relationship Id="rId5" Type="http://schemas.openxmlformats.org/officeDocument/2006/relationships/image" Target="../media/image20.gif"/><Relationship Id="rId6" Type="http://schemas.openxmlformats.org/officeDocument/2006/relationships/image" Target="../media/image2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0.gif"/><Relationship Id="rId4" Type="http://schemas.openxmlformats.org/officeDocument/2006/relationships/image" Target="../media/image21.gif"/><Relationship Id="rId5" Type="http://schemas.openxmlformats.org/officeDocument/2006/relationships/image" Target="../media/image49.png"/><Relationship Id="rId6" Type="http://schemas.openxmlformats.org/officeDocument/2006/relationships/image" Target="../media/image3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6.gif"/><Relationship Id="rId4" Type="http://schemas.openxmlformats.org/officeDocument/2006/relationships/image" Target="../media/image48.gif"/><Relationship Id="rId5" Type="http://schemas.openxmlformats.org/officeDocument/2006/relationships/image" Target="../media/image45.gif"/><Relationship Id="rId6" Type="http://schemas.openxmlformats.org/officeDocument/2006/relationships/image" Target="../media/image40.gif"/><Relationship Id="rId7" Type="http://schemas.openxmlformats.org/officeDocument/2006/relationships/hyperlink" Target="https://www.hopkinsmedicine.org/health/conditions-and-diseases/animal-bites-and-rab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gif"/><Relationship Id="rId4" Type="http://schemas.openxmlformats.org/officeDocument/2006/relationships/image" Target="../media/image35.png"/><Relationship Id="rId5" Type="http://schemas.openxmlformats.org/officeDocument/2006/relationships/hyperlink" Target="https://www.mayoclinic.org/diseases-conditions/rabies/symptoms-causes/syc-20351821?DSECTION=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0.gif"/><Relationship Id="rId4" Type="http://schemas.openxmlformats.org/officeDocument/2006/relationships/image" Target="../media/image36.gif"/><Relationship Id="rId5" Type="http://schemas.openxmlformats.org/officeDocument/2006/relationships/hyperlink" Target="https://www.mayoclinic.org/diseases-conditions/rabies/symptoms-causes/syc-20351821?DSECTION=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sz="9600">
                <a:solidFill>
                  <a:srgbClr val="FF29AE"/>
                </a:solidFill>
                <a:latin typeface="Spicy Rice"/>
                <a:ea typeface="Spicy Rice"/>
                <a:cs typeface="Spicy Rice"/>
                <a:sym typeface="Spicy Rice"/>
              </a:rPr>
              <a:t>RABIES</a:t>
            </a:r>
            <a:endParaRPr sz="9600">
              <a:solidFill>
                <a:srgbClr val="FF29AE"/>
              </a:solidFill>
              <a:latin typeface="Spicy Rice"/>
              <a:ea typeface="Spicy Rice"/>
              <a:cs typeface="Spicy Rice"/>
              <a:sym typeface="Spicy Rice"/>
            </a:endParaRPr>
          </a:p>
        </p:txBody>
      </p:sp>
      <p:sp>
        <p:nvSpPr>
          <p:cNvPr id="55" name="Google Shape;55;p13"/>
          <p:cNvSpPr txBox="1"/>
          <p:nvPr>
            <p:ph idx="1" type="subTitle"/>
          </p:nvPr>
        </p:nvSpPr>
        <p:spPr>
          <a:xfrm>
            <a:off x="311700" y="22508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Clr>
                <a:schemeClr val="dk1"/>
              </a:buClr>
              <a:buSzPts val="1100"/>
              <a:buFont typeface="Arial"/>
              <a:buNone/>
            </a:pPr>
            <a:r>
              <a:rPr lang="pl" sz="2400">
                <a:solidFill>
                  <a:schemeClr val="lt1"/>
                </a:solidFill>
                <a:highlight>
                  <a:srgbClr val="FF88EB"/>
                </a:highlight>
              </a:rPr>
              <a:t>contagious disease</a:t>
            </a:r>
            <a:endParaRPr sz="2400">
              <a:solidFill>
                <a:schemeClr val="lt1"/>
              </a:solidFill>
              <a:highlight>
                <a:srgbClr val="FF88EB"/>
              </a:highlight>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2324350"/>
            <a:ext cx="2787300" cy="2787300"/>
          </a:xfrm>
          <a:prstGeom prst="rect">
            <a:avLst/>
          </a:prstGeom>
          <a:noFill/>
          <a:ln>
            <a:noFill/>
          </a:ln>
        </p:spPr>
      </p:pic>
      <p:pic>
        <p:nvPicPr>
          <p:cNvPr id="57" name="Google Shape;57;p13"/>
          <p:cNvPicPr preferRelativeResize="0"/>
          <p:nvPr/>
        </p:nvPicPr>
        <p:blipFill>
          <a:blip r:embed="rId4">
            <a:alphaModFix/>
          </a:blip>
          <a:stretch>
            <a:fillRect/>
          </a:stretch>
        </p:blipFill>
        <p:spPr>
          <a:xfrm>
            <a:off x="6406225" y="2405725"/>
            <a:ext cx="2737775" cy="2737775"/>
          </a:xfrm>
          <a:prstGeom prst="rect">
            <a:avLst/>
          </a:prstGeom>
          <a:noFill/>
          <a:ln>
            <a:noFill/>
          </a:ln>
        </p:spPr>
      </p:pic>
      <p:pic>
        <p:nvPicPr>
          <p:cNvPr id="58" name="Google Shape;58;p13"/>
          <p:cNvPicPr preferRelativeResize="0"/>
          <p:nvPr/>
        </p:nvPicPr>
        <p:blipFill>
          <a:blip r:embed="rId5">
            <a:alphaModFix/>
          </a:blip>
          <a:stretch>
            <a:fillRect/>
          </a:stretch>
        </p:blipFill>
        <p:spPr>
          <a:xfrm>
            <a:off x="3509585" y="3531175"/>
            <a:ext cx="1997450" cy="1727525"/>
          </a:xfrm>
          <a:prstGeom prst="rect">
            <a:avLst/>
          </a:prstGeom>
          <a:noFill/>
          <a:ln>
            <a:noFill/>
          </a:ln>
        </p:spPr>
      </p:pic>
      <p:pic>
        <p:nvPicPr>
          <p:cNvPr id="59" name="Google Shape;59;p13"/>
          <p:cNvPicPr preferRelativeResize="0"/>
          <p:nvPr/>
        </p:nvPicPr>
        <p:blipFill>
          <a:blip r:embed="rId6">
            <a:alphaModFix/>
          </a:blip>
          <a:stretch>
            <a:fillRect/>
          </a:stretch>
        </p:blipFill>
        <p:spPr>
          <a:xfrm>
            <a:off x="2463400" y="538625"/>
            <a:ext cx="4460225" cy="2620375"/>
          </a:xfrm>
          <a:prstGeom prst="rect">
            <a:avLst/>
          </a:prstGeom>
          <a:noFill/>
          <a:ln>
            <a:noFill/>
          </a:ln>
        </p:spPr>
      </p:pic>
      <p:pic>
        <p:nvPicPr>
          <p:cNvPr id="60" name="Google Shape;60;p13"/>
          <p:cNvPicPr preferRelativeResize="0"/>
          <p:nvPr/>
        </p:nvPicPr>
        <p:blipFill>
          <a:blip r:embed="rId7">
            <a:alphaModFix/>
          </a:blip>
          <a:stretch>
            <a:fillRect/>
          </a:stretch>
        </p:blipFill>
        <p:spPr>
          <a:xfrm>
            <a:off x="311700" y="127375"/>
            <a:ext cx="1337625" cy="1337625"/>
          </a:xfrm>
          <a:prstGeom prst="rect">
            <a:avLst/>
          </a:prstGeom>
          <a:noFill/>
          <a:ln>
            <a:noFill/>
          </a:ln>
        </p:spPr>
      </p:pic>
      <p:pic>
        <p:nvPicPr>
          <p:cNvPr id="61" name="Google Shape;61;p13"/>
          <p:cNvPicPr preferRelativeResize="0"/>
          <p:nvPr/>
        </p:nvPicPr>
        <p:blipFill>
          <a:blip r:embed="rId7">
            <a:alphaModFix/>
          </a:blip>
          <a:stretch>
            <a:fillRect/>
          </a:stretch>
        </p:blipFill>
        <p:spPr>
          <a:xfrm flipH="1">
            <a:off x="7494675" y="72750"/>
            <a:ext cx="1337625" cy="1337625"/>
          </a:xfrm>
          <a:prstGeom prst="rect">
            <a:avLst/>
          </a:prstGeom>
          <a:noFill/>
          <a:ln>
            <a:noFill/>
          </a:ln>
        </p:spPr>
      </p:pic>
      <p:pic>
        <p:nvPicPr>
          <p:cNvPr id="62" name="Google Shape;62;p13"/>
          <p:cNvPicPr preferRelativeResize="0"/>
          <p:nvPr/>
        </p:nvPicPr>
        <p:blipFill>
          <a:blip r:embed="rId8">
            <a:alphaModFix/>
          </a:blip>
          <a:stretch>
            <a:fillRect/>
          </a:stretch>
        </p:blipFill>
        <p:spPr>
          <a:xfrm>
            <a:off x="3806500" y="380892"/>
            <a:ext cx="1403600" cy="1203575"/>
          </a:xfrm>
          <a:prstGeom prst="rect">
            <a:avLst/>
          </a:prstGeom>
          <a:noFill/>
          <a:ln>
            <a:noFill/>
          </a:ln>
        </p:spPr>
      </p:pic>
      <p:pic>
        <p:nvPicPr>
          <p:cNvPr id="63" name="Google Shape;63;p13"/>
          <p:cNvPicPr preferRelativeResize="0"/>
          <p:nvPr/>
        </p:nvPicPr>
        <p:blipFill>
          <a:blip r:embed="rId9">
            <a:alphaModFix/>
          </a:blip>
          <a:stretch>
            <a:fillRect/>
          </a:stretch>
        </p:blipFill>
        <p:spPr>
          <a:xfrm>
            <a:off x="16550" y="0"/>
            <a:ext cx="9110900" cy="3307700"/>
          </a:xfrm>
          <a:prstGeom prst="rect">
            <a:avLst/>
          </a:prstGeom>
          <a:noFill/>
          <a:ln>
            <a:noFill/>
          </a:ln>
        </p:spPr>
      </p:pic>
      <p:sp>
        <p:nvSpPr>
          <p:cNvPr id="64" name="Google Shape;64;p13"/>
          <p:cNvSpPr txBox="1"/>
          <p:nvPr/>
        </p:nvSpPr>
        <p:spPr>
          <a:xfrm>
            <a:off x="2799588" y="3248938"/>
            <a:ext cx="3544800" cy="1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88EB"/>
                </a:solidFill>
                <a:highlight>
                  <a:srgbClr val="FFFFFF"/>
                </a:highlight>
              </a:rPr>
              <a:t>Oliwia Jerzowska Ia</a:t>
            </a:r>
            <a:endParaRPr>
              <a:solidFill>
                <a:srgbClr val="FF88EB"/>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64875" y="102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Chewy"/>
                <a:ea typeface="Chewy"/>
                <a:cs typeface="Chewy"/>
                <a:sym typeface="Chewy"/>
              </a:rPr>
              <a:t>Recapitulation</a:t>
            </a:r>
            <a:endParaRPr>
              <a:solidFill>
                <a:srgbClr val="FF29AE"/>
              </a:solidFill>
              <a:latin typeface="Chewy"/>
              <a:ea typeface="Chewy"/>
              <a:cs typeface="Chewy"/>
              <a:sym typeface="Chewy"/>
            </a:endParaRPr>
          </a:p>
        </p:txBody>
      </p:sp>
      <p:sp>
        <p:nvSpPr>
          <p:cNvPr id="186" name="Google Shape;186;p22"/>
          <p:cNvSpPr txBox="1"/>
          <p:nvPr/>
        </p:nvSpPr>
        <p:spPr>
          <a:xfrm>
            <a:off x="1474725" y="735850"/>
            <a:ext cx="5700900" cy="3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sz="1800">
                <a:solidFill>
                  <a:srgbClr val="FFFFFF"/>
                </a:solidFill>
                <a:highlight>
                  <a:srgbClr val="FF88EB"/>
                </a:highlight>
              </a:rPr>
              <a:t>10 facts on rabies</a:t>
            </a:r>
            <a:endParaRPr sz="1800">
              <a:solidFill>
                <a:srgbClr val="FFFFFF"/>
              </a:solidFill>
              <a:highlight>
                <a:srgbClr val="FF88EB"/>
              </a:highlight>
            </a:endParaRPr>
          </a:p>
        </p:txBody>
      </p:sp>
      <p:sp>
        <p:nvSpPr>
          <p:cNvPr id="187" name="Google Shape;187;p22"/>
          <p:cNvSpPr txBox="1"/>
          <p:nvPr/>
        </p:nvSpPr>
        <p:spPr>
          <a:xfrm>
            <a:off x="207025" y="1186350"/>
            <a:ext cx="8893500" cy="214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pl"/>
              <a:t>Rabies is fatal once symptoms appear</a:t>
            </a:r>
            <a:endParaRPr/>
          </a:p>
          <a:p>
            <a:pPr indent="-317500" lvl="0" marL="457200" rtl="0" algn="l">
              <a:spcBef>
                <a:spcPts val="0"/>
              </a:spcBef>
              <a:spcAft>
                <a:spcPts val="0"/>
              </a:spcAft>
              <a:buSzPts val="1400"/>
              <a:buAutoNum type="arabicPeriod"/>
            </a:pPr>
            <a:r>
              <a:rPr lang="pl"/>
              <a:t>Over 59 000 people die of rabies each year</a:t>
            </a:r>
            <a:endParaRPr/>
          </a:p>
          <a:p>
            <a:pPr indent="-317500" lvl="0" marL="457200" rtl="0" algn="l">
              <a:spcBef>
                <a:spcPts val="0"/>
              </a:spcBef>
              <a:spcAft>
                <a:spcPts val="0"/>
              </a:spcAft>
              <a:buSzPts val="1400"/>
              <a:buAutoNum type="arabicPeriod"/>
            </a:pPr>
            <a:r>
              <a:rPr lang="pl"/>
              <a:t>Education is key for rabies prevention</a:t>
            </a:r>
            <a:endParaRPr/>
          </a:p>
          <a:p>
            <a:pPr indent="-317500" lvl="0" marL="457200" rtl="0" algn="l">
              <a:spcBef>
                <a:spcPts val="0"/>
              </a:spcBef>
              <a:spcAft>
                <a:spcPts val="0"/>
              </a:spcAft>
              <a:buSzPts val="1400"/>
              <a:buAutoNum type="arabicPeriod"/>
            </a:pPr>
            <a:r>
              <a:rPr lang="pl"/>
              <a:t>Wound washing is lifesaving</a:t>
            </a:r>
            <a:endParaRPr/>
          </a:p>
          <a:p>
            <a:pPr indent="-317500" lvl="0" marL="457200" rtl="0" algn="l">
              <a:spcBef>
                <a:spcPts val="0"/>
              </a:spcBef>
              <a:spcAft>
                <a:spcPts val="0"/>
              </a:spcAft>
              <a:buSzPts val="1400"/>
              <a:buAutoNum type="arabicPeriod"/>
            </a:pPr>
            <a:r>
              <a:rPr lang="pl"/>
              <a:t>Vaccination against rabies saves lives</a:t>
            </a:r>
            <a:endParaRPr/>
          </a:p>
          <a:p>
            <a:pPr indent="-317500" lvl="0" marL="457200" rtl="0" algn="l">
              <a:spcBef>
                <a:spcPts val="0"/>
              </a:spcBef>
              <a:spcAft>
                <a:spcPts val="0"/>
              </a:spcAft>
              <a:buSzPts val="1400"/>
              <a:buAutoNum type="arabicPeriod"/>
            </a:pPr>
            <a:r>
              <a:rPr lang="pl"/>
              <a:t>Vaccinating dogs reduces human infection</a:t>
            </a:r>
            <a:endParaRPr/>
          </a:p>
          <a:p>
            <a:pPr indent="-317500" lvl="0" marL="457200" rtl="0" algn="l">
              <a:spcBef>
                <a:spcPts val="0"/>
              </a:spcBef>
              <a:spcAft>
                <a:spcPts val="0"/>
              </a:spcAft>
              <a:buSzPts val="1400"/>
              <a:buAutoNum type="arabicPeriod"/>
            </a:pPr>
            <a:r>
              <a:rPr lang="pl"/>
              <a:t>Reporting of dog bites and suspected rabid animals supports rabies elimination</a:t>
            </a:r>
            <a:endParaRPr/>
          </a:p>
          <a:p>
            <a:pPr indent="-317500" lvl="0" marL="457200" rtl="0" algn="l">
              <a:spcBef>
                <a:spcPts val="0"/>
              </a:spcBef>
              <a:spcAft>
                <a:spcPts val="0"/>
              </a:spcAft>
              <a:buSzPts val="1400"/>
              <a:buAutoNum type="arabicPeriod"/>
            </a:pPr>
            <a:r>
              <a:rPr lang="pl"/>
              <a:t>Technology improves access to rabies treatment in rural and hard-to-reach locations</a:t>
            </a:r>
            <a:endParaRPr/>
          </a:p>
          <a:p>
            <a:pPr indent="-317500" lvl="0" marL="457200" rtl="0" algn="l">
              <a:spcBef>
                <a:spcPts val="0"/>
              </a:spcBef>
              <a:spcAft>
                <a:spcPts val="0"/>
              </a:spcAft>
              <a:buSzPts val="1400"/>
              <a:buAutoNum type="arabicPeriod"/>
            </a:pPr>
            <a:r>
              <a:rPr lang="pl"/>
              <a:t>Rabies is a succes story for implementing One-health</a:t>
            </a:r>
            <a:endParaRPr/>
          </a:p>
          <a:p>
            <a:pPr indent="-317500" lvl="0" marL="457200" rtl="0" algn="l">
              <a:spcBef>
                <a:spcPts val="0"/>
              </a:spcBef>
              <a:spcAft>
                <a:spcPts val="0"/>
              </a:spcAft>
              <a:buSzPts val="1400"/>
              <a:buAutoNum type="arabicPeriod"/>
            </a:pPr>
            <a:r>
              <a:rPr lang="pl"/>
              <a:t>United Against Rabies to achieve “Zero by 30”</a:t>
            </a:r>
            <a:endParaRPr/>
          </a:p>
        </p:txBody>
      </p:sp>
      <p:pic>
        <p:nvPicPr>
          <p:cNvPr id="188" name="Google Shape;188;p22"/>
          <p:cNvPicPr preferRelativeResize="0"/>
          <p:nvPr/>
        </p:nvPicPr>
        <p:blipFill>
          <a:blip r:embed="rId3">
            <a:alphaModFix/>
          </a:blip>
          <a:stretch>
            <a:fillRect/>
          </a:stretch>
        </p:blipFill>
        <p:spPr>
          <a:xfrm>
            <a:off x="119425" y="102650"/>
            <a:ext cx="3049475" cy="518575"/>
          </a:xfrm>
          <a:prstGeom prst="rect">
            <a:avLst/>
          </a:prstGeom>
          <a:noFill/>
          <a:ln>
            <a:noFill/>
          </a:ln>
        </p:spPr>
      </p:pic>
      <p:pic>
        <p:nvPicPr>
          <p:cNvPr id="189" name="Google Shape;189;p22"/>
          <p:cNvPicPr preferRelativeResize="0"/>
          <p:nvPr/>
        </p:nvPicPr>
        <p:blipFill>
          <a:blip r:embed="rId4">
            <a:alphaModFix/>
          </a:blip>
          <a:stretch>
            <a:fillRect/>
          </a:stretch>
        </p:blipFill>
        <p:spPr>
          <a:xfrm>
            <a:off x="5566600" y="123825"/>
            <a:ext cx="3335000" cy="476250"/>
          </a:xfrm>
          <a:prstGeom prst="rect">
            <a:avLst/>
          </a:prstGeom>
          <a:noFill/>
          <a:ln>
            <a:noFill/>
          </a:ln>
        </p:spPr>
      </p:pic>
      <p:pic>
        <p:nvPicPr>
          <p:cNvPr id="190" name="Google Shape;190;p22"/>
          <p:cNvPicPr preferRelativeResize="0"/>
          <p:nvPr/>
        </p:nvPicPr>
        <p:blipFill>
          <a:blip r:embed="rId5">
            <a:alphaModFix/>
          </a:blip>
          <a:stretch>
            <a:fillRect/>
          </a:stretch>
        </p:blipFill>
        <p:spPr>
          <a:xfrm>
            <a:off x="3636000" y="3594450"/>
            <a:ext cx="1549050" cy="1549050"/>
          </a:xfrm>
          <a:prstGeom prst="rect">
            <a:avLst/>
          </a:prstGeom>
          <a:noFill/>
          <a:ln>
            <a:noFill/>
          </a:ln>
        </p:spPr>
      </p:pic>
      <p:sp>
        <p:nvSpPr>
          <p:cNvPr id="191" name="Google Shape;191;p22"/>
          <p:cNvSpPr txBox="1"/>
          <p:nvPr/>
        </p:nvSpPr>
        <p:spPr>
          <a:xfrm>
            <a:off x="79625" y="4888725"/>
            <a:ext cx="6433200" cy="1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a:solidFill>
                  <a:schemeClr val="lt1"/>
                </a:solidFill>
                <a:highlight>
                  <a:srgbClr val="FF29AE"/>
                </a:highlight>
              </a:rPr>
              <a:t>https://www.who.int/news-room/fact-sheets/detail/rabies</a:t>
            </a:r>
            <a:endParaRPr sz="800">
              <a:solidFill>
                <a:schemeClr val="lt1"/>
              </a:solidFill>
              <a:highlight>
                <a:srgbClr val="FF29AE"/>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ctrTitle"/>
          </p:nvPr>
        </p:nvSpPr>
        <p:spPr>
          <a:xfrm>
            <a:off x="111483" y="-14768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sz="2800">
                <a:solidFill>
                  <a:srgbClr val="FF29AE"/>
                </a:solidFill>
                <a:latin typeface="Chewy"/>
                <a:ea typeface="Chewy"/>
                <a:cs typeface="Chewy"/>
                <a:sym typeface="Chewy"/>
              </a:rPr>
              <a:t>vocabulary</a:t>
            </a:r>
            <a:endParaRPr sz="2800">
              <a:solidFill>
                <a:srgbClr val="FF29AE"/>
              </a:solidFill>
              <a:latin typeface="Chewy"/>
              <a:ea typeface="Chewy"/>
              <a:cs typeface="Chewy"/>
              <a:sym typeface="Chewy"/>
            </a:endParaRPr>
          </a:p>
        </p:txBody>
      </p:sp>
      <p:sp>
        <p:nvSpPr>
          <p:cNvPr id="197" name="Google Shape;197;p23"/>
          <p:cNvSpPr txBox="1"/>
          <p:nvPr>
            <p:ph idx="1" type="subTitle"/>
          </p:nvPr>
        </p:nvSpPr>
        <p:spPr>
          <a:xfrm>
            <a:off x="200300" y="488188"/>
            <a:ext cx="8520600" cy="792600"/>
          </a:xfrm>
          <a:prstGeom prst="rect">
            <a:avLst/>
          </a:prstGeom>
        </p:spPr>
        <p:txBody>
          <a:bodyPr anchorCtr="0" anchor="t" bIns="91425" lIns="91425" spcFirstLastPara="1" rIns="91425" wrap="square" tIns="91425">
            <a:noAutofit/>
          </a:bodyPr>
          <a:lstStyle/>
          <a:p>
            <a:pPr indent="0" lvl="0" marL="0" marR="38100" rtl="0" algn="l">
              <a:lnSpc>
                <a:spcPct val="150000"/>
              </a:lnSpc>
              <a:spcBef>
                <a:spcPts val="0"/>
              </a:spcBef>
              <a:spcAft>
                <a:spcPts val="0"/>
              </a:spcAft>
              <a:buNone/>
            </a:pPr>
            <a:r>
              <a:rPr lang="pl" sz="1200">
                <a:solidFill>
                  <a:srgbClr val="FFFFFF"/>
                </a:solidFill>
                <a:highlight>
                  <a:srgbClr val="FF88EB"/>
                </a:highlight>
              </a:rPr>
              <a:t>inflammation of the brain </a:t>
            </a:r>
            <a:r>
              <a:rPr lang="pl" sz="1200">
                <a:solidFill>
                  <a:srgbClr val="000000"/>
                </a:solidFill>
              </a:rPr>
              <a:t>- zapalenie mózgu</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violent movements </a:t>
            </a:r>
            <a:r>
              <a:rPr lang="pl" sz="1200">
                <a:solidFill>
                  <a:srgbClr val="000000"/>
                </a:solidFill>
              </a:rPr>
              <a:t>- gwałtowne ruchy</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uncontrolled excitement </a:t>
            </a:r>
            <a:r>
              <a:rPr lang="pl" sz="1200">
                <a:solidFill>
                  <a:srgbClr val="000000"/>
                </a:solidFill>
              </a:rPr>
              <a:t>- niekontrolowana ekscytacja</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loss of consciousness </a:t>
            </a:r>
            <a:r>
              <a:rPr lang="pl" sz="1200">
                <a:solidFill>
                  <a:srgbClr val="000000"/>
                </a:solidFill>
              </a:rPr>
              <a:t>- utrata przytomności</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peripheral nerves </a:t>
            </a:r>
            <a:r>
              <a:rPr lang="pl" sz="1200">
                <a:solidFill>
                  <a:srgbClr val="000000"/>
                </a:solidFill>
              </a:rPr>
              <a:t>- nerwy obwodowe</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In addition </a:t>
            </a:r>
            <a:r>
              <a:rPr lang="pl" sz="1200">
                <a:solidFill>
                  <a:srgbClr val="000000"/>
                </a:solidFill>
              </a:rPr>
              <a:t>- dodatkowo</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paresis and paralysis of the limbs </a:t>
            </a:r>
            <a:r>
              <a:rPr lang="pl" sz="1200">
                <a:solidFill>
                  <a:srgbClr val="000000"/>
                </a:solidFill>
              </a:rPr>
              <a:t>- niedowład i porażenie kończyn</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swallowing disorders </a:t>
            </a:r>
            <a:r>
              <a:rPr lang="pl" sz="1200">
                <a:solidFill>
                  <a:srgbClr val="000000"/>
                </a:solidFill>
              </a:rPr>
              <a:t>- zaburzenia połykania</a:t>
            </a:r>
            <a:endParaRPr sz="1200">
              <a:solidFill>
                <a:srgbClr val="000000"/>
              </a:solidFill>
            </a:endParaRPr>
          </a:p>
          <a:p>
            <a:pPr indent="0" lvl="0" marL="0" marR="38100" rtl="0" algn="l">
              <a:lnSpc>
                <a:spcPct val="150000"/>
              </a:lnSpc>
              <a:spcBef>
                <a:spcPts val="0"/>
              </a:spcBef>
              <a:spcAft>
                <a:spcPts val="0"/>
              </a:spcAft>
              <a:buNone/>
            </a:pPr>
            <a:r>
              <a:rPr lang="pl" sz="1200">
                <a:solidFill>
                  <a:srgbClr val="FFFFFF"/>
                </a:solidFill>
                <a:highlight>
                  <a:srgbClr val="FF88EB"/>
                </a:highlight>
              </a:rPr>
              <a:t>leakage of saliva </a:t>
            </a:r>
            <a:r>
              <a:rPr lang="pl" sz="1200">
                <a:solidFill>
                  <a:srgbClr val="000000"/>
                </a:solidFill>
              </a:rPr>
              <a:t>- wyciek śliny</a:t>
            </a:r>
            <a:endParaRPr sz="1200">
              <a:solidFill>
                <a:srgbClr val="000000"/>
              </a:solidFill>
            </a:endParaRPr>
          </a:p>
          <a:p>
            <a:pPr indent="0" lvl="0" marL="0" rtl="0" algn="l">
              <a:lnSpc>
                <a:spcPct val="100000"/>
              </a:lnSpc>
              <a:spcBef>
                <a:spcPts val="0"/>
              </a:spcBef>
              <a:spcAft>
                <a:spcPts val="0"/>
              </a:spcAft>
              <a:buNone/>
            </a:pPr>
            <a:r>
              <a:rPr lang="pl" sz="1200">
                <a:solidFill>
                  <a:srgbClr val="FFFFFF"/>
                </a:solidFill>
                <a:highlight>
                  <a:srgbClr val="FF88EB"/>
                </a:highlight>
              </a:rPr>
              <a:t>open wound </a:t>
            </a:r>
            <a:r>
              <a:rPr lang="pl" sz="1200">
                <a:solidFill>
                  <a:srgbClr val="000000"/>
                </a:solidFill>
              </a:rPr>
              <a:t>- otwarta rana</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mucous membranes </a:t>
            </a:r>
            <a:r>
              <a:rPr lang="pl" sz="1200">
                <a:solidFill>
                  <a:srgbClr val="000000"/>
                </a:solidFill>
              </a:rPr>
              <a:t>- błony śluzowe</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Agitation </a:t>
            </a:r>
            <a:r>
              <a:rPr lang="pl" sz="1200">
                <a:solidFill>
                  <a:srgbClr val="000000"/>
                </a:solidFill>
              </a:rPr>
              <a:t>- podniecenie</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iodine </a:t>
            </a:r>
            <a:r>
              <a:rPr lang="pl" sz="1200">
                <a:solidFill>
                  <a:srgbClr val="000000"/>
                </a:solidFill>
              </a:rPr>
              <a:t>- jodyna</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precautions</a:t>
            </a:r>
            <a:r>
              <a:rPr lang="pl" sz="1200">
                <a:solidFill>
                  <a:srgbClr val="000000"/>
                </a:solidFill>
              </a:rPr>
              <a:t> - środki ostrożności</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confined </a:t>
            </a:r>
            <a:r>
              <a:rPr lang="pl" sz="1200">
                <a:solidFill>
                  <a:srgbClr val="000000"/>
                </a:solidFill>
              </a:rPr>
              <a:t>- ograniczony</a:t>
            </a:r>
            <a:endParaRPr sz="1200">
              <a:solidFill>
                <a:srgbClr val="000000"/>
              </a:solidFill>
            </a:endParaRPr>
          </a:p>
          <a:p>
            <a:pPr indent="0" lvl="0" marL="0" rtl="0" algn="l">
              <a:lnSpc>
                <a:spcPct val="100000"/>
              </a:lnSpc>
              <a:spcBef>
                <a:spcPts val="900"/>
              </a:spcBef>
              <a:spcAft>
                <a:spcPts val="0"/>
              </a:spcAft>
              <a:buNone/>
            </a:pPr>
            <a:r>
              <a:rPr lang="pl" sz="1200">
                <a:solidFill>
                  <a:srgbClr val="FFFFFF"/>
                </a:solidFill>
                <a:highlight>
                  <a:srgbClr val="FF88EB"/>
                </a:highlight>
              </a:rPr>
              <a:t>stray animals </a:t>
            </a:r>
            <a:r>
              <a:rPr lang="pl" sz="1200">
                <a:solidFill>
                  <a:srgbClr val="000000"/>
                </a:solidFill>
              </a:rPr>
              <a:t>- bezpańskie zwierzęta</a:t>
            </a:r>
            <a:endParaRPr sz="1200">
              <a:solidFill>
                <a:srgbClr val="000000"/>
              </a:solidFill>
            </a:endParaRPr>
          </a:p>
          <a:p>
            <a:pPr indent="0" lvl="0" marL="0" marR="38100" rtl="0" algn="l">
              <a:lnSpc>
                <a:spcPct val="150000"/>
              </a:lnSpc>
              <a:spcBef>
                <a:spcPts val="900"/>
              </a:spcBef>
              <a:spcAft>
                <a:spcPts val="0"/>
              </a:spcAft>
              <a:buNone/>
            </a:pPr>
            <a:r>
              <a:t/>
            </a:r>
            <a:endParaRPr sz="1300">
              <a:solidFill>
                <a:srgbClr val="FFFFFF"/>
              </a:solidFill>
              <a:highlight>
                <a:srgbClr val="FF88EB"/>
              </a:highlight>
            </a:endParaRPr>
          </a:p>
          <a:p>
            <a:pPr indent="0" lvl="0" marL="0" marR="38100" rtl="0" algn="l">
              <a:lnSpc>
                <a:spcPct val="128571"/>
              </a:lnSpc>
              <a:spcBef>
                <a:spcPts val="0"/>
              </a:spcBef>
              <a:spcAft>
                <a:spcPts val="0"/>
              </a:spcAft>
              <a:buNone/>
            </a:pPr>
            <a:r>
              <a:t/>
            </a:r>
            <a:endParaRPr sz="1300">
              <a:solidFill>
                <a:srgbClr val="FFFFFF"/>
              </a:solidFill>
              <a:highlight>
                <a:srgbClr val="FF88EB"/>
              </a:highlight>
            </a:endParaRPr>
          </a:p>
          <a:p>
            <a:pPr indent="0" lvl="0" marL="0" rtl="0" algn="l">
              <a:spcBef>
                <a:spcPts val="0"/>
              </a:spcBef>
              <a:spcAft>
                <a:spcPts val="0"/>
              </a:spcAft>
              <a:buClr>
                <a:schemeClr val="dk1"/>
              </a:buClr>
              <a:buSzPts val="1100"/>
              <a:buFont typeface="Arial"/>
              <a:buNone/>
            </a:pPr>
            <a:r>
              <a:t/>
            </a:r>
            <a:endParaRPr sz="1300">
              <a:solidFill>
                <a:schemeClr val="dk1"/>
              </a:solidFill>
            </a:endParaRPr>
          </a:p>
        </p:txBody>
      </p:sp>
      <p:sp>
        <p:nvSpPr>
          <p:cNvPr id="198" name="Google Shape;198;p23"/>
          <p:cNvSpPr txBox="1"/>
          <p:nvPr/>
        </p:nvSpPr>
        <p:spPr>
          <a:xfrm>
            <a:off x="5756575" y="1604850"/>
            <a:ext cx="2763000" cy="26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picy Rice"/>
              <a:ea typeface="Spicy Rice"/>
              <a:cs typeface="Spicy Rice"/>
              <a:sym typeface="Spicy Rice"/>
            </a:endParaRPr>
          </a:p>
        </p:txBody>
      </p:sp>
      <p:pic>
        <p:nvPicPr>
          <p:cNvPr id="199" name="Google Shape;199;p23"/>
          <p:cNvPicPr preferRelativeResize="0"/>
          <p:nvPr/>
        </p:nvPicPr>
        <p:blipFill>
          <a:blip r:embed="rId3">
            <a:alphaModFix/>
          </a:blip>
          <a:stretch>
            <a:fillRect/>
          </a:stretch>
        </p:blipFill>
        <p:spPr>
          <a:xfrm>
            <a:off x="7196175" y="3195675"/>
            <a:ext cx="1947825" cy="194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ctrTitle"/>
          </p:nvPr>
        </p:nvSpPr>
        <p:spPr>
          <a:xfrm>
            <a:off x="311700" y="103625"/>
            <a:ext cx="8520600" cy="59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sz="2800">
                <a:solidFill>
                  <a:srgbClr val="FF29AE"/>
                </a:solidFill>
                <a:latin typeface="Chewy"/>
                <a:ea typeface="Chewy"/>
                <a:cs typeface="Chewy"/>
                <a:sym typeface="Chewy"/>
              </a:rPr>
              <a:t>Bibliography:</a:t>
            </a:r>
            <a:endParaRPr sz="2800">
              <a:solidFill>
                <a:srgbClr val="FF29AE"/>
              </a:solidFill>
              <a:latin typeface="Chewy"/>
              <a:ea typeface="Chewy"/>
              <a:cs typeface="Chewy"/>
              <a:sym typeface="Chewy"/>
            </a:endParaRPr>
          </a:p>
        </p:txBody>
      </p:sp>
      <p:sp>
        <p:nvSpPr>
          <p:cNvPr id="205" name="Google Shape;205;p24"/>
          <p:cNvSpPr txBox="1"/>
          <p:nvPr>
            <p:ph idx="1" type="subTitle"/>
          </p:nvPr>
        </p:nvSpPr>
        <p:spPr>
          <a:xfrm>
            <a:off x="67475" y="887725"/>
            <a:ext cx="8520600" cy="792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pl" sz="2000" u="sng">
                <a:solidFill>
                  <a:schemeClr val="hlink"/>
                </a:solidFill>
                <a:hlinkClick r:id="rId3"/>
              </a:rPr>
              <a:t>Rabies</a:t>
            </a:r>
            <a:endParaRPr sz="2000"/>
          </a:p>
          <a:p>
            <a:pPr indent="-355600" lvl="0" marL="457200" rtl="0" algn="l">
              <a:spcBef>
                <a:spcPts val="0"/>
              </a:spcBef>
              <a:spcAft>
                <a:spcPts val="0"/>
              </a:spcAft>
              <a:buSzPts val="2000"/>
              <a:buChar char="★"/>
            </a:pPr>
            <a:r>
              <a:rPr lang="pl" sz="2000" u="sng">
                <a:solidFill>
                  <a:schemeClr val="hlink"/>
                </a:solidFill>
                <a:hlinkClick r:id="rId4"/>
              </a:rPr>
              <a:t>Rabies - Symptoms and causes</a:t>
            </a:r>
            <a:endParaRPr sz="2000"/>
          </a:p>
          <a:p>
            <a:pPr indent="-355600" lvl="0" marL="457200" rtl="0" algn="l">
              <a:spcBef>
                <a:spcPts val="0"/>
              </a:spcBef>
              <a:spcAft>
                <a:spcPts val="0"/>
              </a:spcAft>
              <a:buSzPts val="2000"/>
              <a:buChar char="★"/>
            </a:pPr>
            <a:r>
              <a:rPr lang="pl" sz="2000" u="sng">
                <a:solidFill>
                  <a:schemeClr val="hlink"/>
                </a:solidFill>
                <a:hlinkClick r:id="rId5"/>
              </a:rPr>
              <a:t>Rabies</a:t>
            </a:r>
            <a:endParaRPr sz="2000"/>
          </a:p>
          <a:p>
            <a:pPr indent="-355600" lvl="0" marL="457200" rtl="0" algn="l">
              <a:spcBef>
                <a:spcPts val="0"/>
              </a:spcBef>
              <a:spcAft>
                <a:spcPts val="0"/>
              </a:spcAft>
              <a:buSzPts val="2000"/>
              <a:buChar char="★"/>
            </a:pPr>
            <a:r>
              <a:rPr lang="pl" sz="2000" u="sng">
                <a:solidFill>
                  <a:schemeClr val="hlink"/>
                </a:solidFill>
                <a:hlinkClick r:id="rId6"/>
              </a:rPr>
              <a:t>Wścieklizna u ludzi i zwierząt - objawy, leczenie</a:t>
            </a:r>
            <a:endParaRPr sz="2000"/>
          </a:p>
          <a:p>
            <a:pPr indent="-355600" lvl="0" marL="457200" rtl="0" algn="l">
              <a:spcBef>
                <a:spcPts val="0"/>
              </a:spcBef>
              <a:spcAft>
                <a:spcPts val="0"/>
              </a:spcAft>
              <a:buSzPts val="2000"/>
              <a:buChar char="★"/>
            </a:pPr>
            <a:r>
              <a:rPr lang="pl" sz="2000" u="sng">
                <a:solidFill>
                  <a:schemeClr val="hlink"/>
                </a:solidFill>
                <a:hlinkClick r:id="rId7"/>
              </a:rPr>
              <a:t>Animal Bites and Rabies</a:t>
            </a:r>
            <a:endParaRPr sz="2000"/>
          </a:p>
          <a:p>
            <a:pPr indent="-342900" lvl="0" marL="457200" rtl="0" algn="l">
              <a:spcBef>
                <a:spcPts val="0"/>
              </a:spcBef>
              <a:spcAft>
                <a:spcPts val="0"/>
              </a:spcAft>
              <a:buSzPts val="1800"/>
              <a:buChar char="★"/>
            </a:pPr>
            <a:r>
              <a:rPr lang="pl" sz="1800" u="sng">
                <a:solidFill>
                  <a:schemeClr val="hlink"/>
                </a:solidFill>
                <a:hlinkClick r:id="rId8"/>
              </a:rPr>
              <a:t>Rabies</a:t>
            </a:r>
            <a:endParaRPr sz="1800"/>
          </a:p>
        </p:txBody>
      </p:sp>
      <p:pic>
        <p:nvPicPr>
          <p:cNvPr id="206" name="Google Shape;206;p24"/>
          <p:cNvPicPr preferRelativeResize="0"/>
          <p:nvPr/>
        </p:nvPicPr>
        <p:blipFill>
          <a:blip r:embed="rId9">
            <a:alphaModFix/>
          </a:blip>
          <a:stretch>
            <a:fillRect/>
          </a:stretch>
        </p:blipFill>
        <p:spPr>
          <a:xfrm>
            <a:off x="3671625" y="3114625"/>
            <a:ext cx="2028875" cy="202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Spicy Rice"/>
                <a:ea typeface="Spicy Rice"/>
                <a:cs typeface="Spicy Rice"/>
                <a:sym typeface="Spicy Rice"/>
              </a:rPr>
              <a:t>Thanks for watching</a:t>
            </a:r>
            <a:endParaRPr>
              <a:solidFill>
                <a:srgbClr val="FF29AE"/>
              </a:solidFill>
              <a:latin typeface="Spicy Rice"/>
              <a:ea typeface="Spicy Rice"/>
              <a:cs typeface="Spicy Rice"/>
              <a:sym typeface="Spicy Rice"/>
            </a:endParaRPr>
          </a:p>
        </p:txBody>
      </p:sp>
      <p:pic>
        <p:nvPicPr>
          <p:cNvPr id="212" name="Google Shape;212;p25"/>
          <p:cNvPicPr preferRelativeResize="0"/>
          <p:nvPr/>
        </p:nvPicPr>
        <p:blipFill>
          <a:blip r:embed="rId3">
            <a:alphaModFix/>
          </a:blip>
          <a:stretch>
            <a:fillRect/>
          </a:stretch>
        </p:blipFill>
        <p:spPr>
          <a:xfrm>
            <a:off x="3486500" y="3048600"/>
            <a:ext cx="2094900" cy="2094900"/>
          </a:xfrm>
          <a:prstGeom prst="rect">
            <a:avLst/>
          </a:prstGeom>
          <a:noFill/>
          <a:ln>
            <a:noFill/>
          </a:ln>
        </p:spPr>
      </p:pic>
      <p:pic>
        <p:nvPicPr>
          <p:cNvPr id="213" name="Google Shape;213;p25"/>
          <p:cNvPicPr preferRelativeResize="0"/>
          <p:nvPr/>
        </p:nvPicPr>
        <p:blipFill>
          <a:blip r:embed="rId4">
            <a:alphaModFix/>
          </a:blip>
          <a:stretch>
            <a:fillRect/>
          </a:stretch>
        </p:blipFill>
        <p:spPr>
          <a:xfrm>
            <a:off x="-38650" y="0"/>
            <a:ext cx="1519575" cy="1519575"/>
          </a:xfrm>
          <a:prstGeom prst="rect">
            <a:avLst/>
          </a:prstGeom>
          <a:noFill/>
          <a:ln>
            <a:noFill/>
          </a:ln>
        </p:spPr>
      </p:pic>
      <p:pic>
        <p:nvPicPr>
          <p:cNvPr id="214" name="Google Shape;214;p25"/>
          <p:cNvPicPr preferRelativeResize="0"/>
          <p:nvPr/>
        </p:nvPicPr>
        <p:blipFill>
          <a:blip r:embed="rId4">
            <a:alphaModFix/>
          </a:blip>
          <a:stretch>
            <a:fillRect/>
          </a:stretch>
        </p:blipFill>
        <p:spPr>
          <a:xfrm>
            <a:off x="7624425" y="0"/>
            <a:ext cx="1519575" cy="1519575"/>
          </a:xfrm>
          <a:prstGeom prst="rect">
            <a:avLst/>
          </a:prstGeom>
          <a:noFill/>
          <a:ln>
            <a:noFill/>
          </a:ln>
        </p:spPr>
      </p:pic>
      <p:pic>
        <p:nvPicPr>
          <p:cNvPr id="215" name="Google Shape;215;p25"/>
          <p:cNvPicPr preferRelativeResize="0"/>
          <p:nvPr/>
        </p:nvPicPr>
        <p:blipFill>
          <a:blip r:embed="rId5">
            <a:alphaModFix/>
          </a:blip>
          <a:stretch>
            <a:fillRect/>
          </a:stretch>
        </p:blipFill>
        <p:spPr>
          <a:xfrm>
            <a:off x="33100" y="0"/>
            <a:ext cx="9110900" cy="3307700"/>
          </a:xfrm>
          <a:prstGeom prst="rect">
            <a:avLst/>
          </a:prstGeom>
          <a:noFill/>
          <a:ln>
            <a:noFill/>
          </a:ln>
        </p:spPr>
      </p:pic>
      <p:sp>
        <p:nvSpPr>
          <p:cNvPr id="216" name="Google Shape;216;p25"/>
          <p:cNvSpPr txBox="1"/>
          <p:nvPr/>
        </p:nvSpPr>
        <p:spPr>
          <a:xfrm>
            <a:off x="2440650" y="2708675"/>
            <a:ext cx="4262700" cy="49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highlight>
                  <a:srgbClr val="FF88EB"/>
                </a:highlight>
              </a:rPr>
              <a:t>presentation made by: Oliwia Jerzowska Ia</a:t>
            </a:r>
            <a:endParaRPr>
              <a:solidFill>
                <a:srgbClr val="FFFFFF"/>
              </a:solidFill>
              <a:highlight>
                <a:srgbClr val="FF88EB"/>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134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Chewy"/>
                <a:ea typeface="Chewy"/>
                <a:cs typeface="Chewy"/>
                <a:sym typeface="Chewy"/>
              </a:rPr>
              <a:t>What is rabies?</a:t>
            </a:r>
            <a:endParaRPr>
              <a:solidFill>
                <a:srgbClr val="FF29AE"/>
              </a:solidFill>
              <a:latin typeface="Chewy"/>
              <a:ea typeface="Chewy"/>
              <a:cs typeface="Chewy"/>
              <a:sym typeface="Chewy"/>
            </a:endParaRPr>
          </a:p>
        </p:txBody>
      </p:sp>
      <p:sp>
        <p:nvSpPr>
          <p:cNvPr id="70" name="Google Shape;70;p14"/>
          <p:cNvSpPr txBox="1"/>
          <p:nvPr>
            <p:ph idx="1" type="body"/>
          </p:nvPr>
        </p:nvSpPr>
        <p:spPr>
          <a:xfrm>
            <a:off x="311700" y="746400"/>
            <a:ext cx="8520600" cy="2016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b="1" lang="pl" sz="1300">
                <a:solidFill>
                  <a:srgbClr val="000000"/>
                </a:solidFill>
              </a:rPr>
              <a:t>Rabies</a:t>
            </a:r>
            <a:r>
              <a:rPr lang="pl" sz="1300">
                <a:solidFill>
                  <a:srgbClr val="000000"/>
                </a:solidFill>
              </a:rPr>
              <a:t> is a viral disease that causes inflammation of the brain in humans and other mammals.  Early symptoms can include fever and tingling at the site of exposure. These symptoms are followed by one or more of the following symptoms: violent movements, uncontrolled excitement, fear of water, an inability to move parts of the body, confusion, and loss of consciousness. Once symptoms appear,</a:t>
            </a:r>
            <a:r>
              <a:rPr b="1" lang="pl" sz="1300">
                <a:solidFill>
                  <a:srgbClr val="000000"/>
                </a:solidFill>
              </a:rPr>
              <a:t> the result is nearly always death</a:t>
            </a:r>
            <a:r>
              <a:rPr lang="pl" sz="1300">
                <a:solidFill>
                  <a:srgbClr val="000000"/>
                </a:solidFill>
              </a:rPr>
              <a:t>. The time period between contracting the disease and the start of symptoms</a:t>
            </a:r>
            <a:r>
              <a:rPr lang="pl" sz="1300">
                <a:solidFill>
                  <a:srgbClr val="000000"/>
                </a:solidFill>
              </a:rPr>
              <a:t> is usually one to three months, but can vary from less than one week to more than one year. The time depends on the distance the virus must travel a</a:t>
            </a:r>
            <a:r>
              <a:rPr lang="pl" sz="1300">
                <a:solidFill>
                  <a:srgbClr val="000000"/>
                </a:solidFill>
              </a:rPr>
              <a:t>long peripheral nerves to reach the central nervous system.</a:t>
            </a:r>
            <a:endParaRPr sz="1300">
              <a:solidFill>
                <a:srgbClr val="000000"/>
              </a:solidFill>
            </a:endParaRPr>
          </a:p>
        </p:txBody>
      </p:sp>
      <p:pic>
        <p:nvPicPr>
          <p:cNvPr id="71" name="Google Shape;71;p14"/>
          <p:cNvPicPr preferRelativeResize="0"/>
          <p:nvPr/>
        </p:nvPicPr>
        <p:blipFill>
          <a:blip r:embed="rId3">
            <a:alphaModFix/>
          </a:blip>
          <a:stretch>
            <a:fillRect/>
          </a:stretch>
        </p:blipFill>
        <p:spPr>
          <a:xfrm>
            <a:off x="152400" y="2915400"/>
            <a:ext cx="3688665" cy="2075701"/>
          </a:xfrm>
          <a:prstGeom prst="rect">
            <a:avLst/>
          </a:prstGeom>
          <a:noFill/>
          <a:ln>
            <a:noFill/>
          </a:ln>
        </p:spPr>
      </p:pic>
      <p:sp>
        <p:nvSpPr>
          <p:cNvPr id="72" name="Google Shape;72;p14"/>
          <p:cNvSpPr txBox="1"/>
          <p:nvPr/>
        </p:nvSpPr>
        <p:spPr>
          <a:xfrm>
            <a:off x="311688" y="2571750"/>
            <a:ext cx="33999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chemeClr val="lt1"/>
                </a:solidFill>
                <a:highlight>
                  <a:srgbClr val="FF88EB"/>
                </a:highlight>
              </a:rPr>
              <a:t>rabies virus picture</a:t>
            </a:r>
            <a:endParaRPr>
              <a:solidFill>
                <a:schemeClr val="lt1"/>
              </a:solidFill>
              <a:highlight>
                <a:srgbClr val="FF88EB"/>
              </a:highlight>
            </a:endParaRPr>
          </a:p>
        </p:txBody>
      </p:sp>
      <p:sp>
        <p:nvSpPr>
          <p:cNvPr id="73" name="Google Shape;73;p14"/>
          <p:cNvSpPr txBox="1"/>
          <p:nvPr/>
        </p:nvSpPr>
        <p:spPr>
          <a:xfrm>
            <a:off x="5498700" y="2571750"/>
            <a:ext cx="34896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highlight>
                  <a:srgbClr val="FF88EB"/>
                </a:highlight>
              </a:rPr>
              <a:t>dog with rabies :(</a:t>
            </a:r>
            <a:endParaRPr>
              <a:solidFill>
                <a:srgbClr val="FFFFFF"/>
              </a:solidFill>
              <a:highlight>
                <a:srgbClr val="FF88EB"/>
              </a:highlight>
            </a:endParaRPr>
          </a:p>
        </p:txBody>
      </p:sp>
      <p:pic>
        <p:nvPicPr>
          <p:cNvPr id="74" name="Google Shape;74;p14"/>
          <p:cNvPicPr preferRelativeResize="0"/>
          <p:nvPr/>
        </p:nvPicPr>
        <p:blipFill>
          <a:blip r:embed="rId4">
            <a:alphaModFix/>
          </a:blip>
          <a:stretch>
            <a:fillRect/>
          </a:stretch>
        </p:blipFill>
        <p:spPr>
          <a:xfrm>
            <a:off x="4192300" y="2802188"/>
            <a:ext cx="1381875" cy="1381875"/>
          </a:xfrm>
          <a:prstGeom prst="rect">
            <a:avLst/>
          </a:prstGeom>
          <a:noFill/>
          <a:ln>
            <a:noFill/>
          </a:ln>
        </p:spPr>
      </p:pic>
      <p:pic>
        <p:nvPicPr>
          <p:cNvPr id="75" name="Google Shape;75;p14"/>
          <p:cNvPicPr preferRelativeResize="0"/>
          <p:nvPr/>
        </p:nvPicPr>
        <p:blipFill>
          <a:blip r:embed="rId5">
            <a:alphaModFix/>
          </a:blip>
          <a:stretch>
            <a:fillRect/>
          </a:stretch>
        </p:blipFill>
        <p:spPr>
          <a:xfrm>
            <a:off x="5989325" y="2944963"/>
            <a:ext cx="2692265" cy="2016600"/>
          </a:xfrm>
          <a:prstGeom prst="rect">
            <a:avLst/>
          </a:prstGeom>
          <a:noFill/>
          <a:ln>
            <a:noFill/>
          </a:ln>
        </p:spPr>
      </p:pic>
      <p:pic>
        <p:nvPicPr>
          <p:cNvPr id="76" name="Google Shape;76;p14"/>
          <p:cNvPicPr preferRelativeResize="0"/>
          <p:nvPr/>
        </p:nvPicPr>
        <p:blipFill>
          <a:blip r:embed="rId6">
            <a:alphaModFix/>
          </a:blip>
          <a:stretch>
            <a:fillRect/>
          </a:stretch>
        </p:blipFill>
        <p:spPr>
          <a:xfrm>
            <a:off x="5841213" y="-565607"/>
            <a:ext cx="2988500" cy="1972925"/>
          </a:xfrm>
          <a:prstGeom prst="rect">
            <a:avLst/>
          </a:prstGeom>
          <a:noFill/>
          <a:ln>
            <a:noFill/>
          </a:ln>
        </p:spPr>
      </p:pic>
      <p:pic>
        <p:nvPicPr>
          <p:cNvPr id="77" name="Google Shape;77;p14"/>
          <p:cNvPicPr preferRelativeResize="0"/>
          <p:nvPr/>
        </p:nvPicPr>
        <p:blipFill>
          <a:blip r:embed="rId6">
            <a:alphaModFix/>
          </a:blip>
          <a:stretch>
            <a:fillRect/>
          </a:stretch>
        </p:blipFill>
        <p:spPr>
          <a:xfrm>
            <a:off x="152388" y="-565607"/>
            <a:ext cx="2988500" cy="1972925"/>
          </a:xfrm>
          <a:prstGeom prst="rect">
            <a:avLst/>
          </a:prstGeom>
          <a:noFill/>
          <a:ln>
            <a:noFill/>
          </a:ln>
        </p:spPr>
      </p:pic>
      <p:sp>
        <p:nvSpPr>
          <p:cNvPr id="78" name="Google Shape;78;p14"/>
          <p:cNvSpPr txBox="1"/>
          <p:nvPr/>
        </p:nvSpPr>
        <p:spPr>
          <a:xfrm>
            <a:off x="7453775" y="4922100"/>
            <a:ext cx="45861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u="sng">
                <a:solidFill>
                  <a:srgbClr val="FFFFFF"/>
                </a:solidFill>
                <a:highlight>
                  <a:srgbClr val="FF29AE"/>
                </a:highlight>
                <a:hlinkClick r:id="rId7"/>
              </a:rPr>
              <a:t>https://en.wikipedia.org/wiki/Rabies</a:t>
            </a:r>
            <a:endParaRPr sz="800">
              <a:solidFill>
                <a:srgbClr val="FFFFFF"/>
              </a:solidFill>
              <a:highlight>
                <a:srgbClr val="FF29AE"/>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0000"/>
                </a:solidFill>
                <a:latin typeface="Chewy"/>
                <a:ea typeface="Chewy"/>
                <a:cs typeface="Chewy"/>
                <a:sym typeface="Chewy"/>
              </a:rPr>
              <a:t>Rabies in animals</a:t>
            </a:r>
            <a:endParaRPr>
              <a:solidFill>
                <a:srgbClr val="FF0000"/>
              </a:solidFill>
              <a:latin typeface="Chewy"/>
              <a:ea typeface="Chewy"/>
              <a:cs typeface="Chewy"/>
              <a:sym typeface="Chewy"/>
            </a:endParaRPr>
          </a:p>
        </p:txBody>
      </p:sp>
      <p:sp>
        <p:nvSpPr>
          <p:cNvPr id="84" name="Google Shape;84;p15"/>
          <p:cNvSpPr txBox="1"/>
          <p:nvPr/>
        </p:nvSpPr>
        <p:spPr>
          <a:xfrm>
            <a:off x="332250" y="724550"/>
            <a:ext cx="8479500" cy="2444400"/>
          </a:xfrm>
          <a:prstGeom prst="rect">
            <a:avLst/>
          </a:prstGeom>
          <a:noFill/>
          <a:ln>
            <a:noFill/>
          </a:ln>
        </p:spPr>
        <p:txBody>
          <a:bodyPr anchorCtr="0" anchor="t" bIns="91425" lIns="91425" spcFirstLastPara="1" rIns="91425" wrap="square" tIns="91425">
            <a:noAutofit/>
          </a:bodyPr>
          <a:lstStyle/>
          <a:p>
            <a:pPr indent="0" lvl="0" marL="0" marR="38100" rtl="0" algn="ctr">
              <a:lnSpc>
                <a:spcPct val="128571"/>
              </a:lnSpc>
              <a:spcBef>
                <a:spcPts val="0"/>
              </a:spcBef>
              <a:spcAft>
                <a:spcPts val="0"/>
              </a:spcAft>
              <a:buClr>
                <a:schemeClr val="dk1"/>
              </a:buClr>
              <a:buSzPts val="1100"/>
              <a:buFont typeface="Arial"/>
              <a:buNone/>
            </a:pPr>
            <a:r>
              <a:rPr lang="pl" sz="1800">
                <a:solidFill>
                  <a:srgbClr val="FF0000"/>
                </a:solidFill>
              </a:rPr>
              <a:t>In animals, the disease lasts from 1 to 8 days and is characterized primarily by a change in behavior. Calm animals become aggressive and vice versa. Wild animals rub the natural fear of people. In addition, there are paresis and paralysis of the limbs, swallowing disorders, leakage of saliva. After this period, the animals </a:t>
            </a:r>
            <a:r>
              <a:rPr b="1" lang="pl" sz="1800">
                <a:solidFill>
                  <a:srgbClr val="FF0000"/>
                </a:solidFill>
              </a:rPr>
              <a:t>die</a:t>
            </a:r>
            <a:r>
              <a:rPr lang="pl" sz="1800">
                <a:solidFill>
                  <a:srgbClr val="FF0000"/>
                </a:solidFill>
              </a:rPr>
              <a:t>.</a:t>
            </a:r>
            <a:endParaRPr sz="1800">
              <a:solidFill>
                <a:srgbClr val="FF0000"/>
              </a:solidFill>
            </a:endParaRPr>
          </a:p>
          <a:p>
            <a:pPr indent="0" lvl="0" marL="0" rtl="0" algn="l">
              <a:spcBef>
                <a:spcPts val="0"/>
              </a:spcBef>
              <a:spcAft>
                <a:spcPts val="0"/>
              </a:spcAft>
              <a:buNone/>
            </a:pPr>
            <a:r>
              <a:t/>
            </a:r>
            <a:endParaRPr/>
          </a:p>
        </p:txBody>
      </p:sp>
      <p:pic>
        <p:nvPicPr>
          <p:cNvPr id="85" name="Google Shape;85;p15"/>
          <p:cNvPicPr preferRelativeResize="0"/>
          <p:nvPr/>
        </p:nvPicPr>
        <p:blipFill>
          <a:blip r:embed="rId3">
            <a:alphaModFix/>
          </a:blip>
          <a:stretch>
            <a:fillRect/>
          </a:stretch>
        </p:blipFill>
        <p:spPr>
          <a:xfrm>
            <a:off x="120550" y="2533100"/>
            <a:ext cx="2355651" cy="1179801"/>
          </a:xfrm>
          <a:prstGeom prst="rect">
            <a:avLst/>
          </a:prstGeom>
          <a:noFill/>
          <a:ln>
            <a:noFill/>
          </a:ln>
        </p:spPr>
      </p:pic>
      <p:pic>
        <p:nvPicPr>
          <p:cNvPr id="86" name="Google Shape;86;p15"/>
          <p:cNvPicPr preferRelativeResize="0"/>
          <p:nvPr/>
        </p:nvPicPr>
        <p:blipFill>
          <a:blip r:embed="rId4">
            <a:alphaModFix/>
          </a:blip>
          <a:stretch>
            <a:fillRect/>
          </a:stretch>
        </p:blipFill>
        <p:spPr>
          <a:xfrm>
            <a:off x="1848325" y="3265050"/>
            <a:ext cx="2249274" cy="1264800"/>
          </a:xfrm>
          <a:prstGeom prst="rect">
            <a:avLst/>
          </a:prstGeom>
          <a:noFill/>
          <a:ln>
            <a:noFill/>
          </a:ln>
        </p:spPr>
      </p:pic>
      <p:pic>
        <p:nvPicPr>
          <p:cNvPr id="87" name="Google Shape;87;p15"/>
          <p:cNvPicPr preferRelativeResize="0"/>
          <p:nvPr/>
        </p:nvPicPr>
        <p:blipFill>
          <a:blip r:embed="rId5">
            <a:alphaModFix/>
          </a:blip>
          <a:stretch>
            <a:fillRect/>
          </a:stretch>
        </p:blipFill>
        <p:spPr>
          <a:xfrm>
            <a:off x="7167175" y="2533100"/>
            <a:ext cx="1884950" cy="1132250"/>
          </a:xfrm>
          <a:prstGeom prst="rect">
            <a:avLst/>
          </a:prstGeom>
          <a:noFill/>
          <a:ln>
            <a:noFill/>
          </a:ln>
        </p:spPr>
      </p:pic>
      <p:pic>
        <p:nvPicPr>
          <p:cNvPr id="88" name="Google Shape;88;p15"/>
          <p:cNvPicPr preferRelativeResize="0"/>
          <p:nvPr/>
        </p:nvPicPr>
        <p:blipFill>
          <a:blip r:embed="rId6">
            <a:alphaModFix/>
          </a:blip>
          <a:stretch>
            <a:fillRect/>
          </a:stretch>
        </p:blipFill>
        <p:spPr>
          <a:xfrm>
            <a:off x="5469950" y="3295175"/>
            <a:ext cx="2094026" cy="1264800"/>
          </a:xfrm>
          <a:prstGeom prst="rect">
            <a:avLst/>
          </a:prstGeom>
          <a:noFill/>
          <a:ln>
            <a:noFill/>
          </a:ln>
        </p:spPr>
      </p:pic>
      <p:pic>
        <p:nvPicPr>
          <p:cNvPr id="89" name="Google Shape;89;p15"/>
          <p:cNvPicPr preferRelativeResize="0"/>
          <p:nvPr/>
        </p:nvPicPr>
        <p:blipFill>
          <a:blip r:embed="rId7">
            <a:alphaModFix/>
          </a:blip>
          <a:stretch>
            <a:fillRect/>
          </a:stretch>
        </p:blipFill>
        <p:spPr>
          <a:xfrm>
            <a:off x="3308250" y="3121200"/>
            <a:ext cx="2434700" cy="1751825"/>
          </a:xfrm>
          <a:prstGeom prst="rect">
            <a:avLst/>
          </a:prstGeom>
          <a:noFill/>
          <a:ln>
            <a:noFill/>
          </a:ln>
        </p:spPr>
      </p:pic>
      <p:sp>
        <p:nvSpPr>
          <p:cNvPr id="90" name="Google Shape;90;p15"/>
          <p:cNvSpPr txBox="1"/>
          <p:nvPr/>
        </p:nvSpPr>
        <p:spPr>
          <a:xfrm>
            <a:off x="0" y="4873025"/>
            <a:ext cx="8686500" cy="2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u="sng">
                <a:solidFill>
                  <a:srgbClr val="FFFFFF"/>
                </a:solidFill>
                <a:highlight>
                  <a:srgbClr val="FF29AE"/>
                </a:highlight>
                <a:hlinkClick r:id="rId8"/>
              </a:rPr>
              <a:t>https://www.medonet.pl/zdrowie/zdrowie-dla-kazdego,wscieklizna-u-ludzi-i-zwierzat---objawy--leczenie,artykul,1644491.html</a:t>
            </a:r>
            <a:endParaRPr sz="800">
              <a:solidFill>
                <a:srgbClr val="FFFFFF"/>
              </a:solidFill>
              <a:highlight>
                <a:srgbClr val="FF29AE"/>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02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Chewy"/>
                <a:ea typeface="Chewy"/>
                <a:cs typeface="Chewy"/>
                <a:sym typeface="Chewy"/>
              </a:rPr>
              <a:t>Who can get rabies?</a:t>
            </a:r>
            <a:endParaRPr>
              <a:solidFill>
                <a:srgbClr val="FF29AE"/>
              </a:solidFill>
              <a:latin typeface="Chewy"/>
              <a:ea typeface="Chewy"/>
              <a:cs typeface="Chewy"/>
              <a:sym typeface="Chewy"/>
            </a:endParaRPr>
          </a:p>
        </p:txBody>
      </p:sp>
      <p:sp>
        <p:nvSpPr>
          <p:cNvPr id="96" name="Google Shape;96;p16"/>
          <p:cNvSpPr txBox="1"/>
          <p:nvPr>
            <p:ph idx="1" type="body"/>
          </p:nvPr>
        </p:nvSpPr>
        <p:spPr>
          <a:xfrm>
            <a:off x="64900" y="675350"/>
            <a:ext cx="3999900" cy="3668400"/>
          </a:xfrm>
          <a:prstGeom prst="rect">
            <a:avLst/>
          </a:prstGeom>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pl" sz="2400">
                <a:solidFill>
                  <a:srgbClr val="FFFFFF"/>
                </a:solidFill>
                <a:highlight>
                  <a:srgbClr val="FF88EB"/>
                </a:highlight>
              </a:rPr>
              <a:t>animals</a:t>
            </a:r>
            <a:endParaRPr sz="2400">
              <a:solidFill>
                <a:srgbClr val="FFFFFF"/>
              </a:solidFill>
              <a:highlight>
                <a:srgbClr val="FF88EB"/>
              </a:highlight>
            </a:endParaRPr>
          </a:p>
          <a:p>
            <a:pPr indent="-342900" lvl="0" marL="457200" rtl="0" algn="l">
              <a:lnSpc>
                <a:spcPct val="150000"/>
              </a:lnSpc>
              <a:spcBef>
                <a:spcPts val="1600"/>
              </a:spcBef>
              <a:spcAft>
                <a:spcPts val="0"/>
              </a:spcAft>
              <a:buClr>
                <a:srgbClr val="000000"/>
              </a:buClr>
              <a:buSzPts val="1800"/>
              <a:buChar char="★"/>
            </a:pPr>
            <a:r>
              <a:rPr lang="pl" sz="1800">
                <a:solidFill>
                  <a:srgbClr val="000000"/>
                </a:solidFill>
              </a:rPr>
              <a:t>foxes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hedgehogs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dogs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bats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cats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cows</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pl" sz="1800">
                <a:solidFill>
                  <a:srgbClr val="000000"/>
                </a:solidFill>
              </a:rPr>
              <a:t>squirrels</a:t>
            </a:r>
            <a:endParaRPr sz="1800">
              <a:solidFill>
                <a:srgbClr val="000000"/>
              </a:solidFill>
            </a:endParaRPr>
          </a:p>
        </p:txBody>
      </p:sp>
      <p:sp>
        <p:nvSpPr>
          <p:cNvPr id="97" name="Google Shape;97;p16"/>
          <p:cNvSpPr txBox="1"/>
          <p:nvPr>
            <p:ph idx="2" type="body"/>
          </p:nvPr>
        </p:nvSpPr>
        <p:spPr>
          <a:xfrm>
            <a:off x="5064500" y="675350"/>
            <a:ext cx="3999900" cy="3668400"/>
          </a:xfrm>
          <a:prstGeom prst="rect">
            <a:avLst/>
          </a:prstGeom>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pl" sz="2400">
                <a:solidFill>
                  <a:srgbClr val="FFFFFF"/>
                </a:solidFill>
                <a:highlight>
                  <a:srgbClr val="FF88EB"/>
                </a:highlight>
              </a:rPr>
              <a:t>people</a:t>
            </a:r>
            <a:endParaRPr sz="2400">
              <a:solidFill>
                <a:srgbClr val="FFFFFF"/>
              </a:solidFill>
              <a:highlight>
                <a:srgbClr val="FF88EB"/>
              </a:highlight>
            </a:endParaRPr>
          </a:p>
          <a:p>
            <a:pPr indent="0" lvl="0" marL="0" rtl="0" algn="ctr">
              <a:spcBef>
                <a:spcPts val="1600"/>
              </a:spcBef>
              <a:spcAft>
                <a:spcPts val="1600"/>
              </a:spcAft>
              <a:buNone/>
            </a:pPr>
            <a:r>
              <a:rPr lang="pl" sz="2400">
                <a:solidFill>
                  <a:srgbClr val="000000"/>
                </a:solidFill>
              </a:rPr>
              <a:t>even </a:t>
            </a:r>
            <a:r>
              <a:rPr lang="pl" sz="2400">
                <a:solidFill>
                  <a:srgbClr val="FF29AE"/>
                </a:solidFill>
              </a:rPr>
              <a:t>YOU</a:t>
            </a:r>
            <a:r>
              <a:rPr lang="pl" sz="2400">
                <a:solidFill>
                  <a:srgbClr val="000000"/>
                </a:solidFill>
              </a:rPr>
              <a:t> can get rabies, so read on if you want to know how to protect yourself </a:t>
            </a:r>
            <a:endParaRPr sz="2400">
              <a:solidFill>
                <a:srgbClr val="000000"/>
              </a:solidFill>
            </a:endParaRPr>
          </a:p>
        </p:txBody>
      </p:sp>
      <p:pic>
        <p:nvPicPr>
          <p:cNvPr id="98" name="Google Shape;98;p16"/>
          <p:cNvPicPr preferRelativeResize="0"/>
          <p:nvPr/>
        </p:nvPicPr>
        <p:blipFill>
          <a:blip r:embed="rId3">
            <a:alphaModFix/>
          </a:blip>
          <a:stretch>
            <a:fillRect/>
          </a:stretch>
        </p:blipFill>
        <p:spPr>
          <a:xfrm>
            <a:off x="1232138" y="1246700"/>
            <a:ext cx="484713" cy="518125"/>
          </a:xfrm>
          <a:prstGeom prst="rect">
            <a:avLst/>
          </a:prstGeom>
          <a:noFill/>
          <a:ln>
            <a:noFill/>
          </a:ln>
        </p:spPr>
      </p:pic>
      <p:pic>
        <p:nvPicPr>
          <p:cNvPr id="99" name="Google Shape;99;p16"/>
          <p:cNvPicPr preferRelativeResize="0"/>
          <p:nvPr/>
        </p:nvPicPr>
        <p:blipFill>
          <a:blip r:embed="rId4">
            <a:alphaModFix/>
          </a:blip>
          <a:stretch>
            <a:fillRect/>
          </a:stretch>
        </p:blipFill>
        <p:spPr>
          <a:xfrm>
            <a:off x="1828625" y="1627775"/>
            <a:ext cx="599050" cy="599050"/>
          </a:xfrm>
          <a:prstGeom prst="rect">
            <a:avLst/>
          </a:prstGeom>
          <a:noFill/>
          <a:ln>
            <a:noFill/>
          </a:ln>
        </p:spPr>
      </p:pic>
      <p:pic>
        <p:nvPicPr>
          <p:cNvPr id="100" name="Google Shape;100;p16"/>
          <p:cNvPicPr preferRelativeResize="0"/>
          <p:nvPr/>
        </p:nvPicPr>
        <p:blipFill>
          <a:blip r:embed="rId5">
            <a:alphaModFix/>
          </a:blip>
          <a:stretch>
            <a:fillRect/>
          </a:stretch>
        </p:blipFill>
        <p:spPr>
          <a:xfrm>
            <a:off x="1143125" y="2053625"/>
            <a:ext cx="599050" cy="518124"/>
          </a:xfrm>
          <a:prstGeom prst="rect">
            <a:avLst/>
          </a:prstGeom>
          <a:noFill/>
          <a:ln>
            <a:noFill/>
          </a:ln>
        </p:spPr>
      </p:pic>
      <p:pic>
        <p:nvPicPr>
          <p:cNvPr id="101" name="Google Shape;101;p16"/>
          <p:cNvPicPr preferRelativeResize="0"/>
          <p:nvPr/>
        </p:nvPicPr>
        <p:blipFill>
          <a:blip r:embed="rId6">
            <a:alphaModFix/>
          </a:blip>
          <a:stretch>
            <a:fillRect/>
          </a:stretch>
        </p:blipFill>
        <p:spPr>
          <a:xfrm>
            <a:off x="1066350" y="2435500"/>
            <a:ext cx="816301" cy="612224"/>
          </a:xfrm>
          <a:prstGeom prst="rect">
            <a:avLst/>
          </a:prstGeom>
          <a:noFill/>
          <a:ln>
            <a:noFill/>
          </a:ln>
        </p:spPr>
      </p:pic>
      <p:pic>
        <p:nvPicPr>
          <p:cNvPr id="102" name="Google Shape;102;p16"/>
          <p:cNvPicPr preferRelativeResize="0"/>
          <p:nvPr/>
        </p:nvPicPr>
        <p:blipFill>
          <a:blip r:embed="rId7">
            <a:alphaModFix/>
          </a:blip>
          <a:stretch>
            <a:fillRect/>
          </a:stretch>
        </p:blipFill>
        <p:spPr>
          <a:xfrm>
            <a:off x="979900" y="2798750"/>
            <a:ext cx="667884" cy="612225"/>
          </a:xfrm>
          <a:prstGeom prst="rect">
            <a:avLst/>
          </a:prstGeom>
          <a:noFill/>
          <a:ln>
            <a:noFill/>
          </a:ln>
        </p:spPr>
      </p:pic>
      <p:pic>
        <p:nvPicPr>
          <p:cNvPr id="103" name="Google Shape;103;p16"/>
          <p:cNvPicPr preferRelativeResize="0"/>
          <p:nvPr/>
        </p:nvPicPr>
        <p:blipFill>
          <a:blip r:embed="rId8">
            <a:alphaModFix/>
          </a:blip>
          <a:stretch>
            <a:fillRect/>
          </a:stretch>
        </p:blipFill>
        <p:spPr>
          <a:xfrm>
            <a:off x="1075075" y="3310475"/>
            <a:ext cx="572700" cy="572700"/>
          </a:xfrm>
          <a:prstGeom prst="rect">
            <a:avLst/>
          </a:prstGeom>
          <a:noFill/>
          <a:ln>
            <a:noFill/>
          </a:ln>
        </p:spPr>
      </p:pic>
      <p:pic>
        <p:nvPicPr>
          <p:cNvPr id="104" name="Google Shape;104;p16"/>
          <p:cNvPicPr preferRelativeResize="0"/>
          <p:nvPr/>
        </p:nvPicPr>
        <p:blipFill>
          <a:blip r:embed="rId9">
            <a:alphaModFix/>
          </a:blip>
          <a:stretch>
            <a:fillRect/>
          </a:stretch>
        </p:blipFill>
        <p:spPr>
          <a:xfrm>
            <a:off x="1549975" y="3718400"/>
            <a:ext cx="667875" cy="667875"/>
          </a:xfrm>
          <a:prstGeom prst="rect">
            <a:avLst/>
          </a:prstGeom>
          <a:noFill/>
          <a:ln>
            <a:noFill/>
          </a:ln>
        </p:spPr>
      </p:pic>
      <p:sp>
        <p:nvSpPr>
          <p:cNvPr id="105" name="Google Shape;105;p16"/>
          <p:cNvSpPr txBox="1"/>
          <p:nvPr/>
        </p:nvSpPr>
        <p:spPr>
          <a:xfrm>
            <a:off x="64900" y="4444900"/>
            <a:ext cx="8670600" cy="3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400" u="sng"/>
              <a:t>Animals with rabies are </a:t>
            </a:r>
            <a:r>
              <a:rPr lang="pl" sz="2400" u="sng">
                <a:solidFill>
                  <a:srgbClr val="FF29AE"/>
                </a:solidFill>
              </a:rPr>
              <a:t>NOT </a:t>
            </a:r>
            <a:r>
              <a:rPr lang="pl" sz="2400" u="sng"/>
              <a:t>cute don’t trust them kids</a:t>
            </a:r>
            <a:endParaRPr sz="2400" u="sng"/>
          </a:p>
        </p:txBody>
      </p:sp>
      <p:pic>
        <p:nvPicPr>
          <p:cNvPr id="106" name="Google Shape;106;p16"/>
          <p:cNvPicPr preferRelativeResize="0"/>
          <p:nvPr/>
        </p:nvPicPr>
        <p:blipFill>
          <a:blip r:embed="rId10">
            <a:alphaModFix/>
          </a:blip>
          <a:stretch>
            <a:fillRect/>
          </a:stretch>
        </p:blipFill>
        <p:spPr>
          <a:xfrm>
            <a:off x="7616200" y="4386267"/>
            <a:ext cx="667876" cy="662857"/>
          </a:xfrm>
          <a:prstGeom prst="rect">
            <a:avLst/>
          </a:prstGeom>
          <a:noFill/>
          <a:ln>
            <a:noFill/>
          </a:ln>
        </p:spPr>
      </p:pic>
      <p:sp>
        <p:nvSpPr>
          <p:cNvPr id="107" name="Google Shape;107;p16"/>
          <p:cNvSpPr txBox="1"/>
          <p:nvPr/>
        </p:nvSpPr>
        <p:spPr>
          <a:xfrm>
            <a:off x="2217850" y="2167575"/>
            <a:ext cx="1627800" cy="11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pl" sz="1200">
                <a:solidFill>
                  <a:srgbClr val="222222"/>
                </a:solidFill>
                <a:highlight>
                  <a:srgbClr val="F8F9FA"/>
                </a:highlight>
              </a:rPr>
              <a:t>animals are rabies carriers, people can only get infected from them</a:t>
            </a:r>
            <a:endParaRPr sz="1200">
              <a:solidFill>
                <a:srgbClr val="222222"/>
              </a:solidFill>
              <a:highlight>
                <a:srgbClr val="F8F9FA"/>
              </a:highlight>
            </a:endParaRPr>
          </a:p>
          <a:p>
            <a:pPr indent="0" lvl="0" marL="0" rtl="0" algn="l">
              <a:spcBef>
                <a:spcPts val="0"/>
              </a:spcBef>
              <a:spcAft>
                <a:spcPts val="0"/>
              </a:spcAft>
              <a:buNone/>
            </a:pPr>
            <a:r>
              <a:t/>
            </a:r>
            <a:endParaRPr sz="1100"/>
          </a:p>
        </p:txBody>
      </p:sp>
      <p:pic>
        <p:nvPicPr>
          <p:cNvPr id="108" name="Google Shape;108;p16"/>
          <p:cNvPicPr preferRelativeResize="0"/>
          <p:nvPr/>
        </p:nvPicPr>
        <p:blipFill>
          <a:blip r:embed="rId11">
            <a:alphaModFix/>
          </a:blip>
          <a:stretch>
            <a:fillRect/>
          </a:stretch>
        </p:blipFill>
        <p:spPr>
          <a:xfrm>
            <a:off x="64900" y="-287800"/>
            <a:ext cx="2936800" cy="1326150"/>
          </a:xfrm>
          <a:prstGeom prst="rect">
            <a:avLst/>
          </a:prstGeom>
          <a:noFill/>
          <a:ln>
            <a:noFill/>
          </a:ln>
        </p:spPr>
      </p:pic>
      <p:pic>
        <p:nvPicPr>
          <p:cNvPr id="109" name="Google Shape;109;p16"/>
          <p:cNvPicPr preferRelativeResize="0"/>
          <p:nvPr/>
        </p:nvPicPr>
        <p:blipFill>
          <a:blip r:embed="rId12">
            <a:alphaModFix/>
          </a:blip>
          <a:stretch>
            <a:fillRect/>
          </a:stretch>
        </p:blipFill>
        <p:spPr>
          <a:xfrm>
            <a:off x="6059125" y="-515350"/>
            <a:ext cx="2936800" cy="18086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311700" y="126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Chewy"/>
                <a:ea typeface="Chewy"/>
                <a:cs typeface="Chewy"/>
                <a:sym typeface="Chewy"/>
              </a:rPr>
              <a:t>Causes</a:t>
            </a:r>
            <a:endParaRPr>
              <a:solidFill>
                <a:srgbClr val="FF29AE"/>
              </a:solidFill>
              <a:latin typeface="Chewy"/>
              <a:ea typeface="Chewy"/>
              <a:cs typeface="Chewy"/>
              <a:sym typeface="Chewy"/>
            </a:endParaRPr>
          </a:p>
        </p:txBody>
      </p:sp>
      <p:sp>
        <p:nvSpPr>
          <p:cNvPr id="115" name="Google Shape;115;p17"/>
          <p:cNvSpPr txBox="1"/>
          <p:nvPr>
            <p:ph idx="1" type="body"/>
          </p:nvPr>
        </p:nvSpPr>
        <p:spPr>
          <a:xfrm>
            <a:off x="311700" y="738450"/>
            <a:ext cx="8520600" cy="157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pl" sz="1400">
                <a:solidFill>
                  <a:srgbClr val="111111"/>
                </a:solidFill>
              </a:rPr>
              <a:t>Rabies infection is caused by the rabies virus. The virus is spread through the saliva of infected animals. Infected animals can spread the virus by </a:t>
            </a:r>
            <a:r>
              <a:rPr b="1" lang="pl" sz="1400">
                <a:solidFill>
                  <a:srgbClr val="111111"/>
                </a:solidFill>
              </a:rPr>
              <a:t>biting another animal or a person</a:t>
            </a:r>
            <a:r>
              <a:rPr lang="pl" sz="1400">
                <a:solidFill>
                  <a:srgbClr val="111111"/>
                </a:solidFill>
              </a:rPr>
              <a:t>.</a:t>
            </a:r>
            <a:endParaRPr sz="1400">
              <a:solidFill>
                <a:srgbClr val="111111"/>
              </a:solidFill>
            </a:endParaRPr>
          </a:p>
          <a:p>
            <a:pPr indent="0" lvl="0" marL="0" rtl="0" algn="ctr">
              <a:lnSpc>
                <a:spcPct val="115000"/>
              </a:lnSpc>
              <a:spcBef>
                <a:spcPts val="1800"/>
              </a:spcBef>
              <a:spcAft>
                <a:spcPts val="0"/>
              </a:spcAft>
              <a:buNone/>
            </a:pPr>
            <a:r>
              <a:rPr lang="pl" sz="1400">
                <a:solidFill>
                  <a:srgbClr val="111111"/>
                </a:solidFill>
              </a:rPr>
              <a:t>In rare cases, rabies can be spread when infected saliva gets into an open wound or the mucous membranes, such as the mouth or eyes. This could occur if </a:t>
            </a:r>
            <a:r>
              <a:rPr b="1" lang="pl" sz="1400">
                <a:solidFill>
                  <a:srgbClr val="111111"/>
                </a:solidFill>
              </a:rPr>
              <a:t>an infected animal</a:t>
            </a:r>
            <a:r>
              <a:rPr lang="pl" sz="1400">
                <a:solidFill>
                  <a:srgbClr val="111111"/>
                </a:solidFill>
              </a:rPr>
              <a:t> were to</a:t>
            </a:r>
            <a:r>
              <a:rPr b="1" lang="pl" sz="1400">
                <a:solidFill>
                  <a:srgbClr val="111111"/>
                </a:solidFill>
              </a:rPr>
              <a:t> lick an open cut on your skin.</a:t>
            </a:r>
            <a:endParaRPr b="1" sz="1400">
              <a:solidFill>
                <a:srgbClr val="111111"/>
              </a:solidFill>
            </a:endParaRPr>
          </a:p>
          <a:p>
            <a:pPr indent="0" lvl="0" marL="0" rtl="0" algn="ctr">
              <a:lnSpc>
                <a:spcPct val="150000"/>
              </a:lnSpc>
              <a:spcBef>
                <a:spcPts val="1800"/>
              </a:spcBef>
              <a:spcAft>
                <a:spcPts val="0"/>
              </a:spcAft>
              <a:buNone/>
            </a:pPr>
            <a:r>
              <a:t/>
            </a:r>
            <a:endParaRPr sz="1400">
              <a:solidFill>
                <a:srgbClr val="111111"/>
              </a:solidFill>
            </a:endParaRPr>
          </a:p>
          <a:p>
            <a:pPr indent="0" lvl="0" marL="0" rtl="0" algn="ctr">
              <a:lnSpc>
                <a:spcPct val="150000"/>
              </a:lnSpc>
              <a:spcBef>
                <a:spcPts val="1800"/>
              </a:spcBef>
              <a:spcAft>
                <a:spcPts val="0"/>
              </a:spcAft>
              <a:buClr>
                <a:schemeClr val="dk1"/>
              </a:buClr>
              <a:buSzPts val="1100"/>
              <a:buFont typeface="Arial"/>
              <a:buNone/>
            </a:pPr>
            <a:r>
              <a:t/>
            </a:r>
            <a:endParaRPr sz="1400">
              <a:solidFill>
                <a:srgbClr val="111111"/>
              </a:solidFill>
            </a:endParaRPr>
          </a:p>
          <a:p>
            <a:pPr indent="0" lvl="0" marL="0" rtl="0" algn="l">
              <a:spcBef>
                <a:spcPts val="1800"/>
              </a:spcBef>
              <a:spcAft>
                <a:spcPts val="1600"/>
              </a:spcAft>
              <a:buNone/>
            </a:pPr>
            <a:r>
              <a:t/>
            </a:r>
            <a:endParaRPr/>
          </a:p>
        </p:txBody>
      </p:sp>
      <p:pic>
        <p:nvPicPr>
          <p:cNvPr id="116" name="Google Shape;116;p17"/>
          <p:cNvPicPr preferRelativeResize="0"/>
          <p:nvPr/>
        </p:nvPicPr>
        <p:blipFill>
          <a:blip r:embed="rId3">
            <a:alphaModFix/>
          </a:blip>
          <a:stretch>
            <a:fillRect/>
          </a:stretch>
        </p:blipFill>
        <p:spPr>
          <a:xfrm>
            <a:off x="311700" y="2308950"/>
            <a:ext cx="2285101" cy="1332325"/>
          </a:xfrm>
          <a:prstGeom prst="rect">
            <a:avLst/>
          </a:prstGeom>
          <a:noFill/>
          <a:ln>
            <a:noFill/>
          </a:ln>
        </p:spPr>
      </p:pic>
      <p:pic>
        <p:nvPicPr>
          <p:cNvPr id="117" name="Google Shape;117;p17"/>
          <p:cNvPicPr preferRelativeResize="0"/>
          <p:nvPr/>
        </p:nvPicPr>
        <p:blipFill>
          <a:blip r:embed="rId4">
            <a:alphaModFix/>
          </a:blip>
          <a:stretch>
            <a:fillRect/>
          </a:stretch>
        </p:blipFill>
        <p:spPr>
          <a:xfrm>
            <a:off x="266575" y="3723075"/>
            <a:ext cx="2331425" cy="1332325"/>
          </a:xfrm>
          <a:prstGeom prst="rect">
            <a:avLst/>
          </a:prstGeom>
          <a:noFill/>
          <a:ln>
            <a:noFill/>
          </a:ln>
        </p:spPr>
      </p:pic>
      <p:sp>
        <p:nvSpPr>
          <p:cNvPr id="118" name="Google Shape;118;p17"/>
          <p:cNvSpPr txBox="1"/>
          <p:nvPr/>
        </p:nvSpPr>
        <p:spPr>
          <a:xfrm>
            <a:off x="2738950" y="2476200"/>
            <a:ext cx="23685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300">
              <a:solidFill>
                <a:srgbClr val="FF0000"/>
              </a:solidFill>
            </a:endParaRPr>
          </a:p>
          <a:p>
            <a:pPr indent="0" lvl="0" marL="0" rtl="0" algn="l">
              <a:spcBef>
                <a:spcPts val="0"/>
              </a:spcBef>
              <a:spcAft>
                <a:spcPts val="0"/>
              </a:spcAft>
              <a:buClr>
                <a:schemeClr val="dk1"/>
              </a:buClr>
              <a:buSzPts val="1100"/>
              <a:buFont typeface="Arial"/>
              <a:buNone/>
            </a:pPr>
            <a:r>
              <a:rPr lang="pl" sz="1300">
                <a:solidFill>
                  <a:srgbClr val="FF0000"/>
                </a:solidFill>
              </a:rPr>
              <a:t>DO NOT pet him if he looks like a homeless person</a:t>
            </a:r>
            <a:endParaRPr sz="1300">
              <a:solidFill>
                <a:srgbClr val="FF0000"/>
              </a:solidFill>
            </a:endParaRPr>
          </a:p>
          <a:p>
            <a:pPr indent="0" lvl="0" marL="0" rtl="0" algn="l">
              <a:spcBef>
                <a:spcPts val="0"/>
              </a:spcBef>
              <a:spcAft>
                <a:spcPts val="0"/>
              </a:spcAft>
              <a:buNone/>
            </a:pPr>
            <a:r>
              <a:t/>
            </a:r>
            <a:endParaRPr sz="1200"/>
          </a:p>
        </p:txBody>
      </p:sp>
      <p:sp>
        <p:nvSpPr>
          <p:cNvPr id="119" name="Google Shape;119;p17"/>
          <p:cNvSpPr txBox="1"/>
          <p:nvPr/>
        </p:nvSpPr>
        <p:spPr>
          <a:xfrm>
            <a:off x="2906150" y="3861600"/>
            <a:ext cx="20145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nvSpPr>
        <p:spPr>
          <a:xfrm>
            <a:off x="2953925" y="3909375"/>
            <a:ext cx="2285100" cy="7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txBox="1"/>
          <p:nvPr/>
        </p:nvSpPr>
        <p:spPr>
          <a:xfrm>
            <a:off x="2544900" y="3335700"/>
            <a:ext cx="2331300" cy="180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a:p>
            <a:pPr indent="0" lvl="0" marL="152400" marR="190500" rtl="0" algn="l">
              <a:lnSpc>
                <a:spcPct val="128571"/>
              </a:lnSpc>
              <a:spcBef>
                <a:spcPts val="0"/>
              </a:spcBef>
              <a:spcAft>
                <a:spcPts val="0"/>
              </a:spcAft>
              <a:buNone/>
            </a:pPr>
            <a:r>
              <a:rPr lang="pl" sz="1300">
                <a:solidFill>
                  <a:srgbClr val="FF0000"/>
                </a:solidFill>
              </a:rPr>
              <a:t>DO NOT pet him when he is aggressive</a:t>
            </a:r>
            <a:endParaRPr sz="1300">
              <a:solidFill>
                <a:srgbClr val="FF0000"/>
              </a:solidFill>
            </a:endParaRPr>
          </a:p>
          <a:p>
            <a:pPr indent="0" lvl="0" marL="152400" marR="152400" rtl="0" algn="l">
              <a:lnSpc>
                <a:spcPct val="115000"/>
              </a:lnSpc>
              <a:spcBef>
                <a:spcPts val="0"/>
              </a:spcBef>
              <a:spcAft>
                <a:spcPts val="0"/>
              </a:spcAft>
              <a:buNone/>
            </a:pPr>
            <a:r>
              <a:t/>
            </a:r>
            <a:endParaRPr sz="100">
              <a:solidFill>
                <a:srgbClr val="FF0000"/>
              </a:solidFill>
            </a:endParaRPr>
          </a:p>
        </p:txBody>
      </p:sp>
      <p:sp>
        <p:nvSpPr>
          <p:cNvPr id="122" name="Google Shape;122;p17"/>
          <p:cNvSpPr txBox="1"/>
          <p:nvPr/>
        </p:nvSpPr>
        <p:spPr>
          <a:xfrm>
            <a:off x="4876200" y="3157450"/>
            <a:ext cx="3224700" cy="136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FFFF"/>
                </a:solidFill>
                <a:highlight>
                  <a:srgbClr val="FF88EB"/>
                </a:highlight>
              </a:rPr>
              <a:t>You shouldn’t touch or get close to animals when you don’t know whose pet it is and if it doesn’t have any diseases. </a:t>
            </a:r>
            <a:endParaRPr>
              <a:solidFill>
                <a:srgbClr val="FFFFFF"/>
              </a:solidFill>
              <a:highlight>
                <a:srgbClr val="FF88EB"/>
              </a:highlight>
            </a:endParaRPr>
          </a:p>
        </p:txBody>
      </p:sp>
      <p:pic>
        <p:nvPicPr>
          <p:cNvPr id="123" name="Google Shape;123;p17"/>
          <p:cNvPicPr preferRelativeResize="0"/>
          <p:nvPr/>
        </p:nvPicPr>
        <p:blipFill>
          <a:blip r:embed="rId5">
            <a:alphaModFix/>
          </a:blip>
          <a:stretch>
            <a:fillRect/>
          </a:stretch>
        </p:blipFill>
        <p:spPr>
          <a:xfrm>
            <a:off x="4876200" y="2308950"/>
            <a:ext cx="3224700" cy="2638700"/>
          </a:xfrm>
          <a:prstGeom prst="rect">
            <a:avLst/>
          </a:prstGeom>
          <a:noFill/>
          <a:ln>
            <a:noFill/>
          </a:ln>
        </p:spPr>
      </p:pic>
      <p:pic>
        <p:nvPicPr>
          <p:cNvPr id="124" name="Google Shape;124;p17"/>
          <p:cNvPicPr preferRelativeResize="0"/>
          <p:nvPr/>
        </p:nvPicPr>
        <p:blipFill>
          <a:blip r:embed="rId6">
            <a:alphaModFix/>
          </a:blip>
          <a:stretch>
            <a:fillRect/>
          </a:stretch>
        </p:blipFill>
        <p:spPr>
          <a:xfrm>
            <a:off x="0" y="0"/>
            <a:ext cx="3896950" cy="764400"/>
          </a:xfrm>
          <a:prstGeom prst="rect">
            <a:avLst/>
          </a:prstGeom>
          <a:noFill/>
          <a:ln>
            <a:noFill/>
          </a:ln>
        </p:spPr>
      </p:pic>
      <p:pic>
        <p:nvPicPr>
          <p:cNvPr id="125" name="Google Shape;125;p17"/>
          <p:cNvPicPr preferRelativeResize="0"/>
          <p:nvPr/>
        </p:nvPicPr>
        <p:blipFill>
          <a:blip r:embed="rId6">
            <a:alphaModFix/>
          </a:blip>
          <a:stretch>
            <a:fillRect/>
          </a:stretch>
        </p:blipFill>
        <p:spPr>
          <a:xfrm>
            <a:off x="5239025" y="30700"/>
            <a:ext cx="3896950" cy="764400"/>
          </a:xfrm>
          <a:prstGeom prst="rect">
            <a:avLst/>
          </a:prstGeom>
          <a:noFill/>
          <a:ln>
            <a:noFill/>
          </a:ln>
        </p:spPr>
      </p:pic>
      <p:sp>
        <p:nvSpPr>
          <p:cNvPr id="126" name="Google Shape;126;p17"/>
          <p:cNvSpPr txBox="1"/>
          <p:nvPr/>
        </p:nvSpPr>
        <p:spPr>
          <a:xfrm>
            <a:off x="4992200" y="4858250"/>
            <a:ext cx="73170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a:solidFill>
                  <a:schemeClr val="lt1"/>
                </a:solidFill>
                <a:highlight>
                  <a:srgbClr val="FF29AE"/>
                </a:highlight>
              </a:rPr>
              <a:t>https://www.mayoclinic.org/diseases-conditions/rabies/symptoms-causes/syc-20351821</a:t>
            </a:r>
            <a:endParaRPr sz="800">
              <a:solidFill>
                <a:schemeClr val="lt1"/>
              </a:solidFill>
              <a:highlight>
                <a:srgbClr val="FF29AE"/>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71650" y="78750"/>
            <a:ext cx="286500" cy="1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600"/>
              <a:t>.</a:t>
            </a:r>
            <a:endParaRPr sz="600"/>
          </a:p>
        </p:txBody>
      </p:sp>
      <p:sp>
        <p:nvSpPr>
          <p:cNvPr id="132" name="Google Shape;132;p18"/>
          <p:cNvSpPr txBox="1"/>
          <p:nvPr>
            <p:ph idx="1" type="body"/>
          </p:nvPr>
        </p:nvSpPr>
        <p:spPr>
          <a:xfrm>
            <a:off x="311725" y="78750"/>
            <a:ext cx="3999900" cy="44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800">
                <a:solidFill>
                  <a:srgbClr val="FF29AE"/>
                </a:solidFill>
                <a:latin typeface="Chewy"/>
                <a:ea typeface="Chewy"/>
                <a:cs typeface="Chewy"/>
                <a:sym typeface="Chewy"/>
              </a:rPr>
              <a:t>Symptoms</a:t>
            </a:r>
            <a:endParaRPr sz="2800">
              <a:solidFill>
                <a:srgbClr val="FF29AE"/>
              </a:solidFill>
              <a:latin typeface="Chewy"/>
              <a:ea typeface="Chewy"/>
              <a:cs typeface="Chewy"/>
              <a:sym typeface="Chewy"/>
            </a:endParaRPr>
          </a:p>
          <a:p>
            <a:pPr indent="-317500" lvl="0" marL="457200" rtl="0" algn="l">
              <a:lnSpc>
                <a:spcPct val="140000"/>
              </a:lnSpc>
              <a:spcBef>
                <a:spcPts val="1600"/>
              </a:spcBef>
              <a:spcAft>
                <a:spcPts val="0"/>
              </a:spcAft>
              <a:buClr>
                <a:srgbClr val="111111"/>
              </a:buClr>
              <a:buSzPts val="1400"/>
              <a:buChar char="★"/>
            </a:pPr>
            <a:r>
              <a:rPr lang="pl">
                <a:solidFill>
                  <a:srgbClr val="111111"/>
                </a:solidFill>
              </a:rPr>
              <a:t>Fever</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Headache</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Nausea</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Vomiting</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Agitation</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Confusion</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Hyperactivity</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Difficulty swallowing</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Excessive salivation</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Fear brought on by attempts to drink fluids because of difficulty swallowing water</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Hallucinations</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Insomnia</a:t>
            </a:r>
            <a:endParaRPr>
              <a:solidFill>
                <a:srgbClr val="111111"/>
              </a:solidFill>
            </a:endParaRPr>
          </a:p>
          <a:p>
            <a:pPr indent="-317500" lvl="0" marL="457200" rtl="0" algn="l">
              <a:lnSpc>
                <a:spcPct val="140000"/>
              </a:lnSpc>
              <a:spcBef>
                <a:spcPts val="0"/>
              </a:spcBef>
              <a:spcAft>
                <a:spcPts val="0"/>
              </a:spcAft>
              <a:buClr>
                <a:srgbClr val="111111"/>
              </a:buClr>
              <a:buSzPts val="1400"/>
              <a:buChar char="★"/>
            </a:pPr>
            <a:r>
              <a:rPr lang="pl">
                <a:solidFill>
                  <a:srgbClr val="111111"/>
                </a:solidFill>
              </a:rPr>
              <a:t>Partial paralysis</a:t>
            </a:r>
            <a:endParaRPr>
              <a:solidFill>
                <a:srgbClr val="111111"/>
              </a:solidFill>
            </a:endParaRPr>
          </a:p>
          <a:p>
            <a:pPr indent="0" lvl="0" marL="0" rtl="0" algn="ctr">
              <a:spcBef>
                <a:spcPts val="900"/>
              </a:spcBef>
              <a:spcAft>
                <a:spcPts val="1600"/>
              </a:spcAft>
              <a:buNone/>
            </a:pPr>
            <a:r>
              <a:t/>
            </a:r>
            <a:endParaRPr sz="2800">
              <a:solidFill>
                <a:srgbClr val="FF29AE"/>
              </a:solidFill>
              <a:latin typeface="Chewy"/>
              <a:ea typeface="Chewy"/>
              <a:cs typeface="Chewy"/>
              <a:sym typeface="Chewy"/>
            </a:endParaRPr>
          </a:p>
        </p:txBody>
      </p:sp>
      <p:sp>
        <p:nvSpPr>
          <p:cNvPr id="133" name="Google Shape;133;p18"/>
          <p:cNvSpPr txBox="1"/>
          <p:nvPr>
            <p:ph idx="2" type="body"/>
          </p:nvPr>
        </p:nvSpPr>
        <p:spPr>
          <a:xfrm>
            <a:off x="4824450" y="78750"/>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2800">
                <a:solidFill>
                  <a:srgbClr val="FF29AE"/>
                </a:solidFill>
                <a:latin typeface="Chewy"/>
                <a:ea typeface="Chewy"/>
                <a:cs typeface="Chewy"/>
                <a:sym typeface="Chewy"/>
              </a:rPr>
              <a:t>When to see a doctor</a:t>
            </a:r>
            <a:endParaRPr sz="2800">
              <a:solidFill>
                <a:srgbClr val="FF29AE"/>
              </a:solidFill>
              <a:latin typeface="Chewy"/>
              <a:ea typeface="Chewy"/>
              <a:cs typeface="Chewy"/>
              <a:sym typeface="Chewy"/>
            </a:endParaRPr>
          </a:p>
          <a:p>
            <a:pPr indent="0" lvl="0" marL="0" rtl="0" algn="l">
              <a:lnSpc>
                <a:spcPct val="150000"/>
              </a:lnSpc>
              <a:spcBef>
                <a:spcPts val="1600"/>
              </a:spcBef>
              <a:spcAft>
                <a:spcPts val="0"/>
              </a:spcAft>
              <a:buClr>
                <a:schemeClr val="dk1"/>
              </a:buClr>
              <a:buSzPts val="1100"/>
              <a:buFont typeface="Arial"/>
              <a:buNone/>
            </a:pPr>
            <a:r>
              <a:rPr lang="pl" sz="1200">
                <a:solidFill>
                  <a:srgbClr val="111111"/>
                </a:solidFill>
              </a:rPr>
              <a:t>Seek immediate medical care if you're bitten by any animal, or exposed to an animal suspected of having rabies. Based on your injuries and the situation in which the exposure occurred, you and your doctor can decide whether you should receive treatment to prevent rabies.</a:t>
            </a:r>
            <a:endParaRPr sz="1200">
              <a:solidFill>
                <a:srgbClr val="111111"/>
              </a:solidFill>
            </a:endParaRPr>
          </a:p>
          <a:p>
            <a:pPr indent="0" lvl="0" marL="0" rtl="0" algn="l">
              <a:lnSpc>
                <a:spcPct val="150000"/>
              </a:lnSpc>
              <a:spcBef>
                <a:spcPts val="1800"/>
              </a:spcBef>
              <a:spcAft>
                <a:spcPts val="0"/>
              </a:spcAft>
              <a:buClr>
                <a:schemeClr val="dk1"/>
              </a:buClr>
              <a:buSzPts val="1100"/>
              <a:buFont typeface="Arial"/>
              <a:buNone/>
            </a:pPr>
            <a:r>
              <a:rPr b="1" lang="pl" sz="1200">
                <a:solidFill>
                  <a:srgbClr val="111111"/>
                </a:solidFill>
              </a:rPr>
              <a:t>Even if you aren't sure whether you've been bitten, seek medical attention.</a:t>
            </a:r>
            <a:r>
              <a:rPr lang="pl" sz="1200">
                <a:solidFill>
                  <a:srgbClr val="111111"/>
                </a:solidFill>
              </a:rPr>
              <a:t> For instance, a bat that flies into your room while you're sleeping may bite you without waking you. If you awake to find a bat in your room, assume you've been bitten. Also, if you find a bat near a person who can't report a bite, such as a small child or a person with a disability, assume that person has been bitten.</a:t>
            </a:r>
            <a:endParaRPr sz="1200">
              <a:solidFill>
                <a:srgbClr val="111111"/>
              </a:solidFill>
            </a:endParaRPr>
          </a:p>
          <a:p>
            <a:pPr indent="0" lvl="0" marL="0" rtl="0" algn="ctr">
              <a:spcBef>
                <a:spcPts val="1800"/>
              </a:spcBef>
              <a:spcAft>
                <a:spcPts val="1600"/>
              </a:spcAft>
              <a:buNone/>
            </a:pPr>
            <a:r>
              <a:t/>
            </a:r>
            <a:endParaRPr sz="2800">
              <a:solidFill>
                <a:srgbClr val="FF29AE"/>
              </a:solidFill>
              <a:latin typeface="Chewy"/>
              <a:ea typeface="Chewy"/>
              <a:cs typeface="Chewy"/>
              <a:sym typeface="Chewy"/>
            </a:endParaRPr>
          </a:p>
        </p:txBody>
      </p:sp>
      <p:pic>
        <p:nvPicPr>
          <p:cNvPr id="134" name="Google Shape;134;p18"/>
          <p:cNvPicPr preferRelativeResize="0"/>
          <p:nvPr/>
        </p:nvPicPr>
        <p:blipFill>
          <a:blip r:embed="rId3">
            <a:alphaModFix/>
          </a:blip>
          <a:stretch>
            <a:fillRect/>
          </a:stretch>
        </p:blipFill>
        <p:spPr>
          <a:xfrm>
            <a:off x="7455024" y="3922875"/>
            <a:ext cx="1637650" cy="1220625"/>
          </a:xfrm>
          <a:prstGeom prst="rect">
            <a:avLst/>
          </a:prstGeom>
          <a:noFill/>
          <a:ln>
            <a:noFill/>
          </a:ln>
        </p:spPr>
      </p:pic>
      <p:pic>
        <p:nvPicPr>
          <p:cNvPr id="135" name="Google Shape;135;p18"/>
          <p:cNvPicPr preferRelativeResize="0"/>
          <p:nvPr/>
        </p:nvPicPr>
        <p:blipFill>
          <a:blip r:embed="rId4">
            <a:alphaModFix/>
          </a:blip>
          <a:stretch>
            <a:fillRect/>
          </a:stretch>
        </p:blipFill>
        <p:spPr>
          <a:xfrm>
            <a:off x="6341888" y="4521800"/>
            <a:ext cx="965025" cy="621700"/>
          </a:xfrm>
          <a:prstGeom prst="rect">
            <a:avLst/>
          </a:prstGeom>
          <a:noFill/>
          <a:ln>
            <a:noFill/>
          </a:ln>
        </p:spPr>
      </p:pic>
      <p:pic>
        <p:nvPicPr>
          <p:cNvPr id="136" name="Google Shape;136;p18"/>
          <p:cNvPicPr preferRelativeResize="0"/>
          <p:nvPr/>
        </p:nvPicPr>
        <p:blipFill>
          <a:blip r:embed="rId5">
            <a:alphaModFix/>
          </a:blip>
          <a:stretch>
            <a:fillRect/>
          </a:stretch>
        </p:blipFill>
        <p:spPr>
          <a:xfrm>
            <a:off x="4157896" y="78750"/>
            <a:ext cx="633825" cy="429760"/>
          </a:xfrm>
          <a:prstGeom prst="rect">
            <a:avLst/>
          </a:prstGeom>
          <a:noFill/>
          <a:ln>
            <a:noFill/>
          </a:ln>
        </p:spPr>
      </p:pic>
      <p:pic>
        <p:nvPicPr>
          <p:cNvPr id="137" name="Google Shape;137;p18"/>
          <p:cNvPicPr preferRelativeResize="0"/>
          <p:nvPr/>
        </p:nvPicPr>
        <p:blipFill>
          <a:blip r:embed="rId5">
            <a:alphaModFix/>
          </a:blip>
          <a:stretch>
            <a:fillRect/>
          </a:stretch>
        </p:blipFill>
        <p:spPr>
          <a:xfrm>
            <a:off x="4190625" y="4617775"/>
            <a:ext cx="633825" cy="429760"/>
          </a:xfrm>
          <a:prstGeom prst="rect">
            <a:avLst/>
          </a:prstGeom>
          <a:noFill/>
          <a:ln>
            <a:noFill/>
          </a:ln>
        </p:spPr>
      </p:pic>
      <p:pic>
        <p:nvPicPr>
          <p:cNvPr id="138" name="Google Shape;138;p18"/>
          <p:cNvPicPr preferRelativeResize="0"/>
          <p:nvPr/>
        </p:nvPicPr>
        <p:blipFill>
          <a:blip r:embed="rId5">
            <a:alphaModFix/>
          </a:blip>
          <a:stretch>
            <a:fillRect/>
          </a:stretch>
        </p:blipFill>
        <p:spPr>
          <a:xfrm>
            <a:off x="4190625" y="4029700"/>
            <a:ext cx="633825" cy="429760"/>
          </a:xfrm>
          <a:prstGeom prst="rect">
            <a:avLst/>
          </a:prstGeom>
          <a:noFill/>
          <a:ln>
            <a:noFill/>
          </a:ln>
        </p:spPr>
      </p:pic>
      <p:pic>
        <p:nvPicPr>
          <p:cNvPr id="139" name="Google Shape;139;p18"/>
          <p:cNvPicPr preferRelativeResize="0"/>
          <p:nvPr/>
        </p:nvPicPr>
        <p:blipFill>
          <a:blip r:embed="rId5">
            <a:alphaModFix/>
          </a:blip>
          <a:stretch>
            <a:fillRect/>
          </a:stretch>
        </p:blipFill>
        <p:spPr>
          <a:xfrm>
            <a:off x="4190625" y="3441625"/>
            <a:ext cx="633825" cy="429760"/>
          </a:xfrm>
          <a:prstGeom prst="rect">
            <a:avLst/>
          </a:prstGeom>
          <a:noFill/>
          <a:ln>
            <a:noFill/>
          </a:ln>
        </p:spPr>
      </p:pic>
      <p:pic>
        <p:nvPicPr>
          <p:cNvPr id="140" name="Google Shape;140;p18"/>
          <p:cNvPicPr preferRelativeResize="0"/>
          <p:nvPr/>
        </p:nvPicPr>
        <p:blipFill>
          <a:blip r:embed="rId5">
            <a:alphaModFix/>
          </a:blip>
          <a:stretch>
            <a:fillRect/>
          </a:stretch>
        </p:blipFill>
        <p:spPr>
          <a:xfrm>
            <a:off x="4190625" y="2901350"/>
            <a:ext cx="633825" cy="429760"/>
          </a:xfrm>
          <a:prstGeom prst="rect">
            <a:avLst/>
          </a:prstGeom>
          <a:noFill/>
          <a:ln>
            <a:noFill/>
          </a:ln>
        </p:spPr>
      </p:pic>
      <p:pic>
        <p:nvPicPr>
          <p:cNvPr id="141" name="Google Shape;141;p18"/>
          <p:cNvPicPr preferRelativeResize="0"/>
          <p:nvPr/>
        </p:nvPicPr>
        <p:blipFill>
          <a:blip r:embed="rId5">
            <a:alphaModFix/>
          </a:blip>
          <a:stretch>
            <a:fillRect/>
          </a:stretch>
        </p:blipFill>
        <p:spPr>
          <a:xfrm>
            <a:off x="4190625" y="2265475"/>
            <a:ext cx="633825" cy="429760"/>
          </a:xfrm>
          <a:prstGeom prst="rect">
            <a:avLst/>
          </a:prstGeom>
          <a:noFill/>
          <a:ln>
            <a:noFill/>
          </a:ln>
        </p:spPr>
      </p:pic>
      <p:pic>
        <p:nvPicPr>
          <p:cNvPr id="142" name="Google Shape;142;p18"/>
          <p:cNvPicPr preferRelativeResize="0"/>
          <p:nvPr/>
        </p:nvPicPr>
        <p:blipFill>
          <a:blip r:embed="rId5">
            <a:alphaModFix/>
          </a:blip>
          <a:stretch>
            <a:fillRect/>
          </a:stretch>
        </p:blipFill>
        <p:spPr>
          <a:xfrm>
            <a:off x="4190625" y="1701300"/>
            <a:ext cx="633825" cy="429760"/>
          </a:xfrm>
          <a:prstGeom prst="rect">
            <a:avLst/>
          </a:prstGeom>
          <a:noFill/>
          <a:ln>
            <a:noFill/>
          </a:ln>
        </p:spPr>
      </p:pic>
      <p:pic>
        <p:nvPicPr>
          <p:cNvPr id="143" name="Google Shape;143;p18"/>
          <p:cNvPicPr preferRelativeResize="0"/>
          <p:nvPr/>
        </p:nvPicPr>
        <p:blipFill>
          <a:blip r:embed="rId5">
            <a:alphaModFix/>
          </a:blip>
          <a:stretch>
            <a:fillRect/>
          </a:stretch>
        </p:blipFill>
        <p:spPr>
          <a:xfrm>
            <a:off x="4190625" y="1137125"/>
            <a:ext cx="633825" cy="429760"/>
          </a:xfrm>
          <a:prstGeom prst="rect">
            <a:avLst/>
          </a:prstGeom>
          <a:noFill/>
          <a:ln>
            <a:noFill/>
          </a:ln>
        </p:spPr>
      </p:pic>
      <p:pic>
        <p:nvPicPr>
          <p:cNvPr id="144" name="Google Shape;144;p18"/>
          <p:cNvPicPr preferRelativeResize="0"/>
          <p:nvPr/>
        </p:nvPicPr>
        <p:blipFill>
          <a:blip r:embed="rId5">
            <a:alphaModFix/>
          </a:blip>
          <a:stretch>
            <a:fillRect/>
          </a:stretch>
        </p:blipFill>
        <p:spPr>
          <a:xfrm>
            <a:off x="4190625" y="572950"/>
            <a:ext cx="633825" cy="429760"/>
          </a:xfrm>
          <a:prstGeom prst="rect">
            <a:avLst/>
          </a:prstGeom>
          <a:noFill/>
          <a:ln>
            <a:noFill/>
          </a:ln>
        </p:spPr>
      </p:pic>
      <p:pic>
        <p:nvPicPr>
          <p:cNvPr id="145" name="Google Shape;145;p18"/>
          <p:cNvPicPr preferRelativeResize="0"/>
          <p:nvPr/>
        </p:nvPicPr>
        <p:blipFill>
          <a:blip r:embed="rId6">
            <a:alphaModFix/>
          </a:blip>
          <a:stretch>
            <a:fillRect/>
          </a:stretch>
        </p:blipFill>
        <p:spPr>
          <a:xfrm>
            <a:off x="781475" y="0"/>
            <a:ext cx="733100" cy="733100"/>
          </a:xfrm>
          <a:prstGeom prst="rect">
            <a:avLst/>
          </a:prstGeom>
          <a:noFill/>
          <a:ln>
            <a:noFill/>
          </a:ln>
        </p:spPr>
      </p:pic>
      <p:pic>
        <p:nvPicPr>
          <p:cNvPr id="146" name="Google Shape;146;p18"/>
          <p:cNvPicPr preferRelativeResize="0"/>
          <p:nvPr/>
        </p:nvPicPr>
        <p:blipFill>
          <a:blip r:embed="rId6">
            <a:alphaModFix/>
          </a:blip>
          <a:stretch>
            <a:fillRect/>
          </a:stretch>
        </p:blipFill>
        <p:spPr>
          <a:xfrm flipH="1">
            <a:off x="3147325" y="0"/>
            <a:ext cx="733100" cy="733100"/>
          </a:xfrm>
          <a:prstGeom prst="rect">
            <a:avLst/>
          </a:prstGeom>
          <a:noFill/>
          <a:ln>
            <a:noFill/>
          </a:ln>
        </p:spPr>
      </p:pic>
      <p:sp>
        <p:nvSpPr>
          <p:cNvPr id="147" name="Google Shape;147;p18"/>
          <p:cNvSpPr txBox="1"/>
          <p:nvPr/>
        </p:nvSpPr>
        <p:spPr>
          <a:xfrm>
            <a:off x="27052" y="4866925"/>
            <a:ext cx="6263100" cy="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000">
                <a:solidFill>
                  <a:schemeClr val="lt1"/>
                </a:solidFill>
                <a:highlight>
                  <a:srgbClr val="FF29AE"/>
                </a:highlight>
              </a:rPr>
              <a:t>h</a:t>
            </a:r>
            <a:r>
              <a:rPr lang="pl" sz="800">
                <a:solidFill>
                  <a:schemeClr val="lt1"/>
                </a:solidFill>
                <a:highlight>
                  <a:srgbClr val="FF29AE"/>
                </a:highlight>
              </a:rPr>
              <a:t>ttps://www.mayoclinic.org/diseases-conditions/rabies/symptoms-causes/syc-20351821</a:t>
            </a:r>
            <a:endParaRPr sz="800">
              <a:solidFill>
                <a:schemeClr val="lt1"/>
              </a:solidFill>
              <a:highlight>
                <a:srgbClr val="FF29AE"/>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311700" y="102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solidFill>
                  <a:srgbClr val="FF29AE"/>
                </a:solidFill>
                <a:latin typeface="Chewy"/>
                <a:ea typeface="Chewy"/>
                <a:cs typeface="Chewy"/>
                <a:sym typeface="Chewy"/>
              </a:rPr>
              <a:t>What to do when an animal scratch/bite you?</a:t>
            </a:r>
            <a:endParaRPr>
              <a:solidFill>
                <a:srgbClr val="FF29AE"/>
              </a:solidFill>
              <a:latin typeface="Chewy"/>
              <a:ea typeface="Chewy"/>
              <a:cs typeface="Chewy"/>
              <a:sym typeface="Chewy"/>
            </a:endParaRPr>
          </a:p>
        </p:txBody>
      </p:sp>
      <p:sp>
        <p:nvSpPr>
          <p:cNvPr id="153" name="Google Shape;153;p19"/>
          <p:cNvSpPr txBox="1"/>
          <p:nvPr/>
        </p:nvSpPr>
        <p:spPr>
          <a:xfrm>
            <a:off x="311700" y="1066900"/>
            <a:ext cx="8520600" cy="336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Char char="★"/>
            </a:pPr>
            <a:r>
              <a:rPr lang="pl" sz="1800">
                <a:solidFill>
                  <a:srgbClr val="222222"/>
                </a:solidFill>
              </a:rPr>
              <a:t>wash the wound thoroughly with running water and soap,</a:t>
            </a:r>
            <a:endParaRPr sz="1800">
              <a:solidFill>
                <a:srgbClr val="222222"/>
              </a:solidFill>
            </a:endParaRPr>
          </a:p>
          <a:p>
            <a:pPr indent="-342900" lvl="0" marL="457200" rtl="0" algn="l">
              <a:spcBef>
                <a:spcPts val="0"/>
              </a:spcBef>
              <a:spcAft>
                <a:spcPts val="0"/>
              </a:spcAft>
              <a:buClr>
                <a:srgbClr val="222222"/>
              </a:buClr>
              <a:buSzPts val="1800"/>
              <a:buChar char="★"/>
            </a:pPr>
            <a:r>
              <a:rPr lang="pl" sz="1800">
                <a:solidFill>
                  <a:srgbClr val="222222"/>
                </a:solidFill>
              </a:rPr>
              <a:t>disinfect it with iodine or a wound disinfectant, cover it with a light dressing,</a:t>
            </a:r>
            <a:endParaRPr sz="1800">
              <a:solidFill>
                <a:srgbClr val="222222"/>
              </a:solidFill>
            </a:endParaRPr>
          </a:p>
          <a:p>
            <a:pPr indent="-342900" lvl="0" marL="457200" rtl="0" algn="l">
              <a:spcBef>
                <a:spcPts val="0"/>
              </a:spcBef>
              <a:spcAft>
                <a:spcPts val="0"/>
              </a:spcAft>
              <a:buClr>
                <a:srgbClr val="222222"/>
              </a:buClr>
              <a:buSzPts val="1800"/>
              <a:buChar char="★"/>
            </a:pPr>
            <a:r>
              <a:rPr lang="pl" sz="1800">
                <a:solidFill>
                  <a:srgbClr val="222222"/>
                </a:solidFill>
              </a:rPr>
              <a:t>remember where the incident happened, and if you can do it without harming yourself, secure the animal</a:t>
            </a:r>
            <a:endParaRPr sz="1800">
              <a:solidFill>
                <a:srgbClr val="222222"/>
              </a:solidFill>
            </a:endParaRPr>
          </a:p>
          <a:p>
            <a:pPr indent="-342900" lvl="0" marL="457200" rtl="0" algn="l">
              <a:spcBef>
                <a:spcPts val="0"/>
              </a:spcBef>
              <a:spcAft>
                <a:spcPts val="0"/>
              </a:spcAft>
              <a:buClr>
                <a:srgbClr val="222222"/>
              </a:buClr>
              <a:buSzPts val="1800"/>
              <a:buChar char="★"/>
            </a:pPr>
            <a:r>
              <a:rPr lang="pl" sz="1800">
                <a:solidFill>
                  <a:srgbClr val="222222"/>
                </a:solidFill>
              </a:rPr>
              <a:t>go to the nearest medical point or doctor as soon as possible.</a:t>
            </a:r>
            <a:endParaRPr sz="1800">
              <a:solidFill>
                <a:srgbClr val="222222"/>
              </a:solidFill>
            </a:endParaRPr>
          </a:p>
          <a:p>
            <a:pPr indent="0" lvl="0" marL="457200" rtl="0" algn="l">
              <a:spcBef>
                <a:spcPts val="0"/>
              </a:spcBef>
              <a:spcAft>
                <a:spcPts val="0"/>
              </a:spcAft>
              <a:buNone/>
            </a:pPr>
            <a:r>
              <a:t/>
            </a:r>
            <a:endParaRPr sz="2100">
              <a:solidFill>
                <a:srgbClr val="222222"/>
              </a:solidFill>
              <a:highlight>
                <a:srgbClr val="F8F9FA"/>
              </a:highlight>
            </a:endParaRPr>
          </a:p>
        </p:txBody>
      </p:sp>
      <p:pic>
        <p:nvPicPr>
          <p:cNvPr id="154" name="Google Shape;154;p19"/>
          <p:cNvPicPr preferRelativeResize="0"/>
          <p:nvPr/>
        </p:nvPicPr>
        <p:blipFill>
          <a:blip r:embed="rId3">
            <a:alphaModFix/>
          </a:blip>
          <a:stretch>
            <a:fillRect/>
          </a:stretch>
        </p:blipFill>
        <p:spPr>
          <a:xfrm>
            <a:off x="7769075" y="3797898"/>
            <a:ext cx="1212425" cy="1273050"/>
          </a:xfrm>
          <a:prstGeom prst="rect">
            <a:avLst/>
          </a:prstGeom>
          <a:noFill/>
          <a:ln>
            <a:noFill/>
          </a:ln>
        </p:spPr>
      </p:pic>
      <p:pic>
        <p:nvPicPr>
          <p:cNvPr id="155" name="Google Shape;155;p19"/>
          <p:cNvPicPr preferRelativeResize="0"/>
          <p:nvPr/>
        </p:nvPicPr>
        <p:blipFill>
          <a:blip r:embed="rId4">
            <a:alphaModFix/>
          </a:blip>
          <a:stretch>
            <a:fillRect/>
          </a:stretch>
        </p:blipFill>
        <p:spPr>
          <a:xfrm>
            <a:off x="176350" y="3757925"/>
            <a:ext cx="1654925" cy="1654925"/>
          </a:xfrm>
          <a:prstGeom prst="rect">
            <a:avLst/>
          </a:prstGeom>
          <a:noFill/>
          <a:ln>
            <a:noFill/>
          </a:ln>
        </p:spPr>
      </p:pic>
      <p:pic>
        <p:nvPicPr>
          <p:cNvPr id="156" name="Google Shape;156;p19"/>
          <p:cNvPicPr preferRelativeResize="0"/>
          <p:nvPr/>
        </p:nvPicPr>
        <p:blipFill>
          <a:blip r:embed="rId5">
            <a:alphaModFix/>
          </a:blip>
          <a:stretch>
            <a:fillRect/>
          </a:stretch>
        </p:blipFill>
        <p:spPr>
          <a:xfrm>
            <a:off x="3265563" y="3781201"/>
            <a:ext cx="2612875" cy="1306450"/>
          </a:xfrm>
          <a:prstGeom prst="rect">
            <a:avLst/>
          </a:prstGeom>
          <a:noFill/>
          <a:ln>
            <a:noFill/>
          </a:ln>
        </p:spPr>
      </p:pic>
      <p:pic>
        <p:nvPicPr>
          <p:cNvPr id="157" name="Google Shape;157;p19"/>
          <p:cNvPicPr preferRelativeResize="0"/>
          <p:nvPr/>
        </p:nvPicPr>
        <p:blipFill>
          <a:blip r:embed="rId6">
            <a:alphaModFix/>
          </a:blip>
          <a:stretch>
            <a:fillRect/>
          </a:stretch>
        </p:blipFill>
        <p:spPr>
          <a:xfrm>
            <a:off x="8119100" y="-187050"/>
            <a:ext cx="862400" cy="862400"/>
          </a:xfrm>
          <a:prstGeom prst="rect">
            <a:avLst/>
          </a:prstGeom>
          <a:noFill/>
          <a:ln>
            <a:noFill/>
          </a:ln>
        </p:spPr>
      </p:pic>
      <p:pic>
        <p:nvPicPr>
          <p:cNvPr id="158" name="Google Shape;158;p19"/>
          <p:cNvPicPr preferRelativeResize="0"/>
          <p:nvPr/>
        </p:nvPicPr>
        <p:blipFill>
          <a:blip r:embed="rId6">
            <a:alphaModFix/>
          </a:blip>
          <a:stretch>
            <a:fillRect/>
          </a:stretch>
        </p:blipFill>
        <p:spPr>
          <a:xfrm flipH="1">
            <a:off x="176350" y="-58250"/>
            <a:ext cx="822600" cy="822600"/>
          </a:xfrm>
          <a:prstGeom prst="rect">
            <a:avLst/>
          </a:prstGeom>
          <a:noFill/>
          <a:ln>
            <a:noFill/>
          </a:ln>
        </p:spPr>
      </p:pic>
      <p:sp>
        <p:nvSpPr>
          <p:cNvPr id="159" name="Google Shape;159;p19"/>
          <p:cNvSpPr txBox="1"/>
          <p:nvPr/>
        </p:nvSpPr>
        <p:spPr>
          <a:xfrm>
            <a:off x="-55775" y="3591000"/>
            <a:ext cx="74127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u="sng">
                <a:solidFill>
                  <a:schemeClr val="lt1"/>
                </a:solidFill>
                <a:highlight>
                  <a:srgbClr val="FF29AE"/>
                </a:highlight>
                <a:hlinkClick r:id="rId7"/>
              </a:rPr>
              <a:t>https://www.hopkinsmedicine.org/health/conditions-and-diseases/animal-bites-and-rabies</a:t>
            </a:r>
            <a:endParaRPr sz="800">
              <a:solidFill>
                <a:schemeClr val="lt1"/>
              </a:solidFill>
              <a:highlight>
                <a:srgbClr val="FF29AE"/>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pl">
                <a:solidFill>
                  <a:srgbClr val="FF29AE"/>
                </a:solidFill>
                <a:latin typeface="Chewy"/>
                <a:ea typeface="Chewy"/>
                <a:cs typeface="Chewy"/>
                <a:sym typeface="Chewy"/>
              </a:rPr>
              <a:t>Risk factors</a:t>
            </a:r>
            <a:endParaRPr>
              <a:solidFill>
                <a:srgbClr val="FF29AE"/>
              </a:solidFill>
              <a:latin typeface="Chewy"/>
              <a:ea typeface="Chewy"/>
              <a:cs typeface="Chewy"/>
              <a:sym typeface="Chewy"/>
            </a:endParaRPr>
          </a:p>
          <a:p>
            <a:pPr indent="0" lvl="0" marL="0" rtl="0" algn="l">
              <a:spcBef>
                <a:spcPts val="1800"/>
              </a:spcBef>
              <a:spcAft>
                <a:spcPts val="0"/>
              </a:spcAft>
              <a:buNone/>
            </a:pPr>
            <a:r>
              <a:t/>
            </a:r>
            <a:endParaRPr/>
          </a:p>
        </p:txBody>
      </p:sp>
      <p:sp>
        <p:nvSpPr>
          <p:cNvPr id="165" name="Google Shape;165;p20"/>
          <p:cNvSpPr txBox="1"/>
          <p:nvPr/>
        </p:nvSpPr>
        <p:spPr>
          <a:xfrm>
            <a:off x="469750" y="633025"/>
            <a:ext cx="8033700" cy="35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500">
                <a:solidFill>
                  <a:srgbClr val="111111"/>
                </a:solidFill>
              </a:rPr>
              <a:t>Factors that can increase your risk of rabies include:</a:t>
            </a:r>
            <a:endParaRPr sz="1500">
              <a:solidFill>
                <a:srgbClr val="111111"/>
              </a:solidFill>
            </a:endParaRPr>
          </a:p>
          <a:p>
            <a:pPr indent="0" lvl="0" marL="0" rtl="0" algn="l">
              <a:spcBef>
                <a:spcPts val="0"/>
              </a:spcBef>
              <a:spcAft>
                <a:spcPts val="0"/>
              </a:spcAft>
              <a:buNone/>
            </a:pPr>
            <a:r>
              <a:t/>
            </a:r>
            <a:endParaRPr sz="1500">
              <a:solidFill>
                <a:srgbClr val="111111"/>
              </a:solidFill>
            </a:endParaRPr>
          </a:p>
          <a:p>
            <a:pPr indent="-323850" lvl="0" marL="800100" rtl="0" algn="l">
              <a:lnSpc>
                <a:spcPct val="140000"/>
              </a:lnSpc>
              <a:spcBef>
                <a:spcPts val="0"/>
              </a:spcBef>
              <a:spcAft>
                <a:spcPts val="0"/>
              </a:spcAft>
              <a:buClr>
                <a:srgbClr val="111111"/>
              </a:buClr>
              <a:buSzPts val="1500"/>
              <a:buChar char="★"/>
            </a:pPr>
            <a:r>
              <a:rPr lang="pl" sz="1500">
                <a:solidFill>
                  <a:srgbClr val="FFFFFF"/>
                </a:solidFill>
                <a:highlight>
                  <a:srgbClr val="FF88EB"/>
                </a:highlight>
              </a:rPr>
              <a:t>Traveling</a:t>
            </a:r>
            <a:r>
              <a:rPr lang="pl" sz="1500">
                <a:solidFill>
                  <a:srgbClr val="111111"/>
                </a:solidFill>
              </a:rPr>
              <a:t> or living in developing countries where rabies is more common, including countries in Africa and Southeast Asia</a:t>
            </a:r>
            <a:endParaRPr sz="1500">
              <a:solidFill>
                <a:srgbClr val="111111"/>
              </a:solidFill>
            </a:endParaRPr>
          </a:p>
          <a:p>
            <a:pPr indent="-323850" lvl="0" marL="800100" rtl="0" algn="l">
              <a:lnSpc>
                <a:spcPct val="140000"/>
              </a:lnSpc>
              <a:spcBef>
                <a:spcPts val="0"/>
              </a:spcBef>
              <a:spcAft>
                <a:spcPts val="0"/>
              </a:spcAft>
              <a:buClr>
                <a:srgbClr val="111111"/>
              </a:buClr>
              <a:buSzPts val="1500"/>
              <a:buChar char="★"/>
            </a:pPr>
            <a:r>
              <a:rPr lang="pl" sz="1500">
                <a:solidFill>
                  <a:srgbClr val="FFFFFF"/>
                </a:solidFill>
                <a:highlight>
                  <a:srgbClr val="FF88EB"/>
                </a:highlight>
              </a:rPr>
              <a:t>Activities that are likely to put you in contact with wild animals</a:t>
            </a:r>
            <a:r>
              <a:rPr lang="pl" sz="1500">
                <a:solidFill>
                  <a:srgbClr val="111111"/>
                </a:solidFill>
              </a:rPr>
              <a:t> that may have rabies, such as exploring caves where bats live or camping without taking precautions to keep wild animals away from your campsite</a:t>
            </a:r>
            <a:endParaRPr sz="1500">
              <a:solidFill>
                <a:srgbClr val="111111"/>
              </a:solidFill>
            </a:endParaRPr>
          </a:p>
          <a:p>
            <a:pPr indent="-323850" lvl="0" marL="800100" rtl="0" algn="l">
              <a:lnSpc>
                <a:spcPct val="140000"/>
              </a:lnSpc>
              <a:spcBef>
                <a:spcPts val="0"/>
              </a:spcBef>
              <a:spcAft>
                <a:spcPts val="0"/>
              </a:spcAft>
              <a:buClr>
                <a:srgbClr val="111111"/>
              </a:buClr>
              <a:buSzPts val="1500"/>
              <a:buChar char="★"/>
            </a:pPr>
            <a:r>
              <a:rPr lang="pl" sz="1500">
                <a:solidFill>
                  <a:srgbClr val="FFFFFF"/>
                </a:solidFill>
                <a:highlight>
                  <a:srgbClr val="FF88EB"/>
                </a:highlight>
              </a:rPr>
              <a:t>Working in a laboratory </a:t>
            </a:r>
            <a:r>
              <a:rPr lang="pl" sz="1500">
                <a:solidFill>
                  <a:srgbClr val="111111"/>
                </a:solidFill>
              </a:rPr>
              <a:t>with the rabies virus</a:t>
            </a:r>
            <a:endParaRPr sz="1500">
              <a:solidFill>
                <a:srgbClr val="111111"/>
              </a:solidFill>
            </a:endParaRPr>
          </a:p>
          <a:p>
            <a:pPr indent="-323850" lvl="0" marL="800100" rtl="0" algn="l">
              <a:lnSpc>
                <a:spcPct val="140000"/>
              </a:lnSpc>
              <a:spcBef>
                <a:spcPts val="0"/>
              </a:spcBef>
              <a:spcAft>
                <a:spcPts val="0"/>
              </a:spcAft>
              <a:buClr>
                <a:srgbClr val="111111"/>
              </a:buClr>
              <a:buSzPts val="1500"/>
              <a:buChar char="★"/>
            </a:pPr>
            <a:r>
              <a:rPr lang="pl" sz="1500">
                <a:solidFill>
                  <a:srgbClr val="FFFFFF"/>
                </a:solidFill>
                <a:highlight>
                  <a:srgbClr val="FF88EB"/>
                </a:highlight>
              </a:rPr>
              <a:t>Wounds to the head or neck</a:t>
            </a:r>
            <a:r>
              <a:rPr lang="pl" sz="1500">
                <a:solidFill>
                  <a:srgbClr val="111111"/>
                </a:solidFill>
              </a:rPr>
              <a:t>, which may help the rabies virus travel to your brain more quickly</a:t>
            </a:r>
            <a:endParaRPr sz="1500">
              <a:solidFill>
                <a:srgbClr val="111111"/>
              </a:solidFill>
            </a:endParaRPr>
          </a:p>
          <a:p>
            <a:pPr indent="0" lvl="0" marL="0" rtl="0" algn="l">
              <a:spcBef>
                <a:spcPts val="900"/>
              </a:spcBef>
              <a:spcAft>
                <a:spcPts val="0"/>
              </a:spcAft>
              <a:buNone/>
            </a:pPr>
            <a:r>
              <a:t/>
            </a:r>
            <a:endParaRPr sz="1500">
              <a:solidFill>
                <a:srgbClr val="111111"/>
              </a:solidFill>
              <a:highlight>
                <a:srgbClr val="FFFFFF"/>
              </a:highlight>
            </a:endParaRPr>
          </a:p>
        </p:txBody>
      </p:sp>
      <p:pic>
        <p:nvPicPr>
          <p:cNvPr id="166" name="Google Shape;166;p20"/>
          <p:cNvPicPr preferRelativeResize="0"/>
          <p:nvPr/>
        </p:nvPicPr>
        <p:blipFill>
          <a:blip r:embed="rId3">
            <a:alphaModFix/>
          </a:blip>
          <a:stretch>
            <a:fillRect/>
          </a:stretch>
        </p:blipFill>
        <p:spPr>
          <a:xfrm>
            <a:off x="112600" y="-20375"/>
            <a:ext cx="3485500" cy="613450"/>
          </a:xfrm>
          <a:prstGeom prst="rect">
            <a:avLst/>
          </a:prstGeom>
          <a:noFill/>
          <a:ln>
            <a:noFill/>
          </a:ln>
        </p:spPr>
      </p:pic>
      <p:pic>
        <p:nvPicPr>
          <p:cNvPr id="167" name="Google Shape;167;p20"/>
          <p:cNvPicPr preferRelativeResize="0"/>
          <p:nvPr/>
        </p:nvPicPr>
        <p:blipFill>
          <a:blip r:embed="rId3">
            <a:alphaModFix/>
          </a:blip>
          <a:stretch>
            <a:fillRect/>
          </a:stretch>
        </p:blipFill>
        <p:spPr>
          <a:xfrm flipH="1">
            <a:off x="5551825" y="0"/>
            <a:ext cx="3485500" cy="613450"/>
          </a:xfrm>
          <a:prstGeom prst="rect">
            <a:avLst/>
          </a:prstGeom>
          <a:noFill/>
          <a:ln>
            <a:noFill/>
          </a:ln>
        </p:spPr>
      </p:pic>
      <p:pic>
        <p:nvPicPr>
          <p:cNvPr id="168" name="Google Shape;168;p20"/>
          <p:cNvPicPr preferRelativeResize="0"/>
          <p:nvPr/>
        </p:nvPicPr>
        <p:blipFill>
          <a:blip r:embed="rId4">
            <a:alphaModFix/>
          </a:blip>
          <a:stretch>
            <a:fillRect/>
          </a:stretch>
        </p:blipFill>
        <p:spPr>
          <a:xfrm>
            <a:off x="3772963" y="3716225"/>
            <a:ext cx="1427275" cy="1427275"/>
          </a:xfrm>
          <a:prstGeom prst="rect">
            <a:avLst/>
          </a:prstGeom>
          <a:noFill/>
          <a:ln>
            <a:noFill/>
          </a:ln>
        </p:spPr>
      </p:pic>
      <p:sp>
        <p:nvSpPr>
          <p:cNvPr id="169" name="Google Shape;169;p20"/>
          <p:cNvSpPr txBox="1"/>
          <p:nvPr/>
        </p:nvSpPr>
        <p:spPr>
          <a:xfrm>
            <a:off x="-47775" y="4904775"/>
            <a:ext cx="72693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u="sng">
                <a:solidFill>
                  <a:srgbClr val="F8F9FA"/>
                </a:solidFill>
                <a:highlight>
                  <a:srgbClr val="FF29AE"/>
                </a:highlight>
                <a:hlinkClick r:id="rId5"/>
              </a:rPr>
              <a:t>https://www.mayoclinic.org/diseases-conditions/rabies/symptoms-causes/syc-20351821?DSECTION=1#!</a:t>
            </a:r>
            <a:endParaRPr sz="800">
              <a:solidFill>
                <a:srgbClr val="F8F9FA"/>
              </a:solidFill>
              <a:highlight>
                <a:srgbClr val="FF29AE"/>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311700" y="1106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pl">
                <a:solidFill>
                  <a:srgbClr val="FF29AE"/>
                </a:solidFill>
                <a:latin typeface="Chewy"/>
                <a:ea typeface="Chewy"/>
                <a:cs typeface="Chewy"/>
                <a:sym typeface="Chewy"/>
              </a:rPr>
              <a:t>Prevention</a:t>
            </a:r>
            <a:endParaRPr>
              <a:solidFill>
                <a:srgbClr val="FF29AE"/>
              </a:solidFill>
              <a:latin typeface="Chewy"/>
              <a:ea typeface="Chewy"/>
              <a:cs typeface="Chewy"/>
              <a:sym typeface="Chewy"/>
            </a:endParaRPr>
          </a:p>
          <a:p>
            <a:pPr indent="0" lvl="0" marL="0" rtl="0" algn="l">
              <a:lnSpc>
                <a:spcPct val="115000"/>
              </a:lnSpc>
              <a:spcBef>
                <a:spcPts val="1800"/>
              </a:spcBef>
              <a:spcAft>
                <a:spcPts val="0"/>
              </a:spcAft>
              <a:buClr>
                <a:schemeClr val="dk1"/>
              </a:buClr>
              <a:buSzPts val="1100"/>
              <a:buFont typeface="Arial"/>
              <a:buNone/>
            </a:pPr>
            <a:r>
              <a:t/>
            </a:r>
            <a:endParaRPr sz="1700">
              <a:solidFill>
                <a:srgbClr val="111111"/>
              </a:solidFill>
              <a:highlight>
                <a:srgbClr val="FFFFFF"/>
              </a:highlight>
            </a:endParaRPr>
          </a:p>
          <a:p>
            <a:pPr indent="0" lvl="0" marL="0" rtl="0" algn="l">
              <a:spcBef>
                <a:spcPts val="1800"/>
              </a:spcBef>
              <a:spcAft>
                <a:spcPts val="0"/>
              </a:spcAft>
              <a:buNone/>
            </a:pPr>
            <a:r>
              <a:t/>
            </a:r>
            <a:endParaRPr/>
          </a:p>
        </p:txBody>
      </p:sp>
      <p:sp>
        <p:nvSpPr>
          <p:cNvPr id="175" name="Google Shape;175;p21"/>
          <p:cNvSpPr txBox="1"/>
          <p:nvPr/>
        </p:nvSpPr>
        <p:spPr>
          <a:xfrm>
            <a:off x="384000" y="752925"/>
            <a:ext cx="8376000" cy="439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pl" sz="1200">
                <a:solidFill>
                  <a:srgbClr val="111111"/>
                </a:solidFill>
              </a:rPr>
              <a:t>To reduce your risk of coming in contact with rabid animals:</a:t>
            </a:r>
            <a:endParaRPr sz="1200">
              <a:solidFill>
                <a:srgbClr val="111111"/>
              </a:solidFill>
            </a:endParaRPr>
          </a:p>
          <a:p>
            <a:pPr indent="-304800" lvl="0" marL="800100" rtl="0" algn="l">
              <a:lnSpc>
                <a:spcPct val="140000"/>
              </a:lnSpc>
              <a:spcBef>
                <a:spcPts val="1800"/>
              </a:spcBef>
              <a:spcAft>
                <a:spcPts val="0"/>
              </a:spcAft>
              <a:buClr>
                <a:srgbClr val="111111"/>
              </a:buClr>
              <a:buSzPts val="1200"/>
              <a:buChar char="●"/>
            </a:pPr>
            <a:r>
              <a:rPr b="1" lang="pl" sz="1200">
                <a:solidFill>
                  <a:srgbClr val="FFFFFF"/>
                </a:solidFill>
                <a:highlight>
                  <a:srgbClr val="FF88EB"/>
                </a:highlight>
              </a:rPr>
              <a:t>Vaccinate your pets.</a:t>
            </a:r>
            <a:r>
              <a:rPr lang="pl" sz="1200">
                <a:solidFill>
                  <a:srgbClr val="111111"/>
                </a:solidFill>
              </a:rPr>
              <a:t> Cats, dogs and ferrets can be vaccinated against rabies. Ask your veterinarian how often your pets should be vaccinated.</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Keep your pets confined.</a:t>
            </a:r>
            <a:r>
              <a:rPr lang="pl" sz="1200">
                <a:solidFill>
                  <a:srgbClr val="111111"/>
                </a:solidFill>
              </a:rPr>
              <a:t> Keep your pets inside and supervise them when outside. This will help keep your pets from coming in contact with wild animals.</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Protect small pets from predators.</a:t>
            </a:r>
            <a:r>
              <a:rPr lang="pl" sz="1200">
                <a:solidFill>
                  <a:srgbClr val="111111"/>
                </a:solidFill>
              </a:rPr>
              <a:t> Keep rabbits and other small pets, such as guinea pigs, inside or in protected cages so that they are safe from wild animals. These small pets can't be vaccinated against rabies.</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Report stray animals to local authorities.</a:t>
            </a:r>
            <a:r>
              <a:rPr lang="pl" sz="1200">
                <a:solidFill>
                  <a:srgbClr val="111111"/>
                </a:solidFill>
              </a:rPr>
              <a:t> Call your local animal control officials or other local law enforcement to report stray dogs and cats.</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Don't approach wild animals.</a:t>
            </a:r>
            <a:r>
              <a:rPr lang="pl" sz="1200">
                <a:solidFill>
                  <a:srgbClr val="111111"/>
                </a:solidFill>
              </a:rPr>
              <a:t> Wild animals with rabies may seem unafraid of people. It's not normal for a wild animal to be friendly with people, so stay away from any animal that seems unafraid.</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Keep bats out of your home.</a:t>
            </a:r>
            <a:r>
              <a:rPr lang="pl" sz="1200">
                <a:solidFill>
                  <a:srgbClr val="111111"/>
                </a:solidFill>
              </a:rPr>
              <a:t> Seal any cracks and gaps where bats can enter your home. If you know you have bats in your home, work with a local expert to find ways to keep bats out.</a:t>
            </a:r>
            <a:endParaRPr sz="1200">
              <a:solidFill>
                <a:srgbClr val="111111"/>
              </a:solidFill>
            </a:endParaRPr>
          </a:p>
          <a:p>
            <a:pPr indent="-304800" lvl="0" marL="800100" rtl="0" algn="l">
              <a:lnSpc>
                <a:spcPct val="140000"/>
              </a:lnSpc>
              <a:spcBef>
                <a:spcPts val="0"/>
              </a:spcBef>
              <a:spcAft>
                <a:spcPts val="0"/>
              </a:spcAft>
              <a:buClr>
                <a:srgbClr val="111111"/>
              </a:buClr>
              <a:buSzPts val="1200"/>
              <a:buChar char="●"/>
            </a:pPr>
            <a:r>
              <a:rPr b="1" lang="pl" sz="1200">
                <a:solidFill>
                  <a:srgbClr val="FFFFFF"/>
                </a:solidFill>
                <a:highlight>
                  <a:srgbClr val="FF88EB"/>
                </a:highlight>
              </a:rPr>
              <a:t>Consider the rabies vaccine if you're traveling.</a:t>
            </a:r>
            <a:r>
              <a:rPr lang="pl" sz="1200">
                <a:solidFill>
                  <a:srgbClr val="FFFFFF"/>
                </a:solidFill>
                <a:highlight>
                  <a:srgbClr val="FF88EB"/>
                </a:highlight>
              </a:rPr>
              <a:t> </a:t>
            </a:r>
            <a:r>
              <a:rPr lang="pl" sz="1200">
                <a:solidFill>
                  <a:srgbClr val="111111"/>
                </a:solidFill>
              </a:rPr>
              <a:t>If you're traveling to a country where rabies is common and you'll be there for an extended period of time, ask your doctor whether you should receive the rabies vaccine.</a:t>
            </a:r>
            <a:endParaRPr sz="1200">
              <a:solidFill>
                <a:srgbClr val="111111"/>
              </a:solidFill>
            </a:endParaRPr>
          </a:p>
          <a:p>
            <a:pPr indent="0" lvl="0" marL="0" rtl="0" algn="l">
              <a:spcBef>
                <a:spcPts val="900"/>
              </a:spcBef>
              <a:spcAft>
                <a:spcPts val="0"/>
              </a:spcAft>
              <a:buNone/>
            </a:pPr>
            <a:r>
              <a:t/>
            </a:r>
            <a:endParaRPr/>
          </a:p>
        </p:txBody>
      </p:sp>
      <p:pic>
        <p:nvPicPr>
          <p:cNvPr id="176" name="Google Shape;176;p21"/>
          <p:cNvPicPr preferRelativeResize="0"/>
          <p:nvPr/>
        </p:nvPicPr>
        <p:blipFill>
          <a:blip r:embed="rId3">
            <a:alphaModFix/>
          </a:blip>
          <a:stretch>
            <a:fillRect/>
          </a:stretch>
        </p:blipFill>
        <p:spPr>
          <a:xfrm>
            <a:off x="6286500" y="49100"/>
            <a:ext cx="2857500" cy="857250"/>
          </a:xfrm>
          <a:prstGeom prst="rect">
            <a:avLst/>
          </a:prstGeom>
          <a:noFill/>
          <a:ln>
            <a:noFill/>
          </a:ln>
        </p:spPr>
      </p:pic>
      <p:pic>
        <p:nvPicPr>
          <p:cNvPr id="177" name="Google Shape;177;p21"/>
          <p:cNvPicPr preferRelativeResize="0"/>
          <p:nvPr/>
        </p:nvPicPr>
        <p:blipFill>
          <a:blip r:embed="rId3">
            <a:alphaModFix/>
          </a:blip>
          <a:stretch>
            <a:fillRect/>
          </a:stretch>
        </p:blipFill>
        <p:spPr>
          <a:xfrm flipH="1">
            <a:off x="0" y="-31650"/>
            <a:ext cx="2857500" cy="857250"/>
          </a:xfrm>
          <a:prstGeom prst="rect">
            <a:avLst/>
          </a:prstGeom>
          <a:noFill/>
          <a:ln>
            <a:noFill/>
          </a:ln>
        </p:spPr>
      </p:pic>
      <p:pic>
        <p:nvPicPr>
          <p:cNvPr id="178" name="Google Shape;178;p21"/>
          <p:cNvPicPr preferRelativeResize="0"/>
          <p:nvPr/>
        </p:nvPicPr>
        <p:blipFill>
          <a:blip r:embed="rId4">
            <a:alphaModFix/>
          </a:blip>
          <a:stretch>
            <a:fillRect/>
          </a:stretch>
        </p:blipFill>
        <p:spPr>
          <a:xfrm>
            <a:off x="2716850" y="-155500"/>
            <a:ext cx="1104949" cy="1104949"/>
          </a:xfrm>
          <a:prstGeom prst="rect">
            <a:avLst/>
          </a:prstGeom>
          <a:noFill/>
          <a:ln>
            <a:noFill/>
          </a:ln>
        </p:spPr>
      </p:pic>
      <p:pic>
        <p:nvPicPr>
          <p:cNvPr id="179" name="Google Shape;179;p21"/>
          <p:cNvPicPr preferRelativeResize="0"/>
          <p:nvPr/>
        </p:nvPicPr>
        <p:blipFill>
          <a:blip r:embed="rId4">
            <a:alphaModFix/>
          </a:blip>
          <a:stretch>
            <a:fillRect/>
          </a:stretch>
        </p:blipFill>
        <p:spPr>
          <a:xfrm flipH="1">
            <a:off x="5353425" y="-155500"/>
            <a:ext cx="1104949" cy="1104949"/>
          </a:xfrm>
          <a:prstGeom prst="rect">
            <a:avLst/>
          </a:prstGeom>
          <a:noFill/>
          <a:ln>
            <a:noFill/>
          </a:ln>
        </p:spPr>
      </p:pic>
      <p:sp>
        <p:nvSpPr>
          <p:cNvPr id="180" name="Google Shape;180;p21"/>
          <p:cNvSpPr txBox="1"/>
          <p:nvPr/>
        </p:nvSpPr>
        <p:spPr>
          <a:xfrm>
            <a:off x="4259725" y="4872675"/>
            <a:ext cx="7317000" cy="1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800" u="sng">
                <a:solidFill>
                  <a:schemeClr val="lt1"/>
                </a:solidFill>
                <a:highlight>
                  <a:srgbClr val="FF29AE"/>
                </a:highlight>
                <a:hlinkClick r:id="rId5"/>
              </a:rPr>
              <a:t>https://www.mayoclinic.org/diseases-conditions/rabies/symptoms-causes/syc-20351821?DSECTION=1#!</a:t>
            </a:r>
            <a:endParaRPr sz="800">
              <a:solidFill>
                <a:schemeClr val="lt1"/>
              </a:solidFill>
              <a:highlight>
                <a:srgbClr val="FF29AE"/>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